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0.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1.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3.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notesSlides/notesSlide14.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notesSlides/notesSlide16.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17.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notesSlides/notesSlide18.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19.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20.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21.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4"/>
  </p:notesMasterIdLst>
  <p:sldIdLst>
    <p:sldId id="257" r:id="rId2"/>
    <p:sldId id="258" r:id="rId3"/>
    <p:sldId id="262" r:id="rId4"/>
    <p:sldId id="271" r:id="rId5"/>
    <p:sldId id="272" r:id="rId6"/>
    <p:sldId id="278" r:id="rId7"/>
    <p:sldId id="279" r:id="rId8"/>
    <p:sldId id="280" r:id="rId9"/>
    <p:sldId id="259" r:id="rId10"/>
    <p:sldId id="263" r:id="rId11"/>
    <p:sldId id="268" r:id="rId12"/>
    <p:sldId id="269" r:id="rId13"/>
    <p:sldId id="270" r:id="rId14"/>
    <p:sldId id="261" r:id="rId15"/>
    <p:sldId id="274" r:id="rId16"/>
    <p:sldId id="275" r:id="rId17"/>
    <p:sldId id="276" r:id="rId18"/>
    <p:sldId id="277" r:id="rId19"/>
    <p:sldId id="260" r:id="rId20"/>
    <p:sldId id="265" r:id="rId21"/>
    <p:sldId id="266" r:id="rId22"/>
    <p:sldId id="267" r:id="rId23"/>
  </p:sldIdLst>
  <p:sldSz cx="9144000" cy="6858000" type="screen4x3"/>
  <p:notesSz cx="6858000" cy="9144000"/>
  <p:embeddedFontLst>
    <p:embeddedFont>
      <p:font typeface="APLPapaTroll" panose="02000603000000000000" pitchFamily="2" charset="0"/>
      <p:regular r:id="rId25"/>
    </p:embeddedFont>
    <p:embeddedFont>
      <p:font typeface="Calibri" panose="020F0502020204030204" pitchFamily="34" charset="0"/>
      <p:regular r:id="rId26"/>
      <p:bold r:id="rId27"/>
      <p:italic r:id="rId28"/>
      <p:boldItalic r:id="rId29"/>
    </p:embeddedFont>
    <p:embeddedFont>
      <p:font typeface="Calibri Light" panose="020F0302020204030204" pitchFamily="34" charset="0"/>
      <p:regular r:id="rId30"/>
      <p:italic r:id="rId31"/>
    </p:embeddedFont>
    <p:embeddedFont>
      <p:font typeface="Cosmic Dust" pitchFamily="50" charset="0"/>
      <p:regular r:id="rId32"/>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9CC"/>
    <a:srgbClr val="FFEEA9"/>
    <a:srgbClr val="ABCCFF"/>
    <a:srgbClr val="AFE9DD"/>
    <a:srgbClr val="C9A3E7"/>
    <a:srgbClr val="84D6FB"/>
    <a:srgbClr val="FF61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EA6A2E-0FC1-4D3D-BF99-C82795134BF9}" v="58" dt="2025-11-05T21:26:39.457"/>
  </p1510:revLst>
</p1510:revInfo>
</file>

<file path=ppt/tableStyles.xml><?xml version="1.0" encoding="utf-8"?>
<a:tblStyleLst xmlns:a="http://schemas.openxmlformats.org/drawingml/2006/main" def="{5C22544A-7EE6-4342-B048-85BDC9FD1C3A}">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0"/>
  </p:normalViewPr>
  <p:slideViewPr>
    <p:cSldViewPr snapToGrid="0">
      <p:cViewPr varScale="1">
        <p:scale>
          <a:sx n="100" d="100"/>
          <a:sy n="100" d="100"/>
        </p:scale>
        <p:origin x="7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24D3DF-AACF-4ABC-87B7-676DC320F9A7}" type="datetimeFigureOut">
              <a:rPr lang="en-US" smtClean="0"/>
              <a:t>11/19/2025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88034A-A563-4F47-8C31-8916749F6223}" type="slidenum">
              <a:rPr lang="en-US" smtClean="0"/>
              <a:t>‹#›</a:t>
            </a:fld>
            <a:endParaRPr lang="en-US"/>
          </a:p>
        </p:txBody>
      </p:sp>
    </p:spTree>
    <p:extLst>
      <p:ext uri="{BB962C8B-B14F-4D97-AF65-F5344CB8AC3E}">
        <p14:creationId xmlns:p14="http://schemas.microsoft.com/office/powerpoint/2010/main" val="3072283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everyone! Thank you for taking time to learn more about supporting your student’s mental health. These early years lay the foundation for lifelong coping skills. We’ll talk about what helps, what hurts, and small ways parents can make a big difference.</a:t>
            </a:r>
          </a:p>
        </p:txBody>
      </p:sp>
      <p:sp>
        <p:nvSpPr>
          <p:cNvPr id="4" name="Slide Number Placeholder 3"/>
          <p:cNvSpPr>
            <a:spLocks noGrp="1"/>
          </p:cNvSpPr>
          <p:nvPr>
            <p:ph type="sldNum" sz="quarter" idx="5"/>
          </p:nvPr>
        </p:nvSpPr>
        <p:spPr/>
        <p:txBody>
          <a:bodyPr/>
          <a:lstStyle/>
          <a:p>
            <a:fld id="{4388034A-A563-4F47-8C31-8916749F6223}" type="slidenum">
              <a:rPr lang="en-US" smtClean="0"/>
              <a:t>1</a:t>
            </a:fld>
            <a:endParaRPr lang="en-US"/>
          </a:p>
        </p:txBody>
      </p:sp>
    </p:spTree>
    <p:extLst>
      <p:ext uri="{BB962C8B-B14F-4D97-AF65-F5344CB8AC3E}">
        <p14:creationId xmlns:p14="http://schemas.microsoft.com/office/powerpoint/2010/main" val="1387706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Parents have incredible power to shape how children handle emotions — not by being perfect, but by being present. When your child comes to you upset, listen before fixing. Try saying, “That sounds really hard,” or “I can tell you’re frustrated.” Validation builds trust.</a:t>
            </a:r>
          </a:p>
          <a:p>
            <a:r>
              <a:rPr lang="en-US" dirty="0"/>
              <a:t>Predictability also helps emotional regulation. Consistent routines, bedtime, and expectations make children feel safe. Model calm yourself — kids learn by watching you. When you make a mistake, show how to handle it gracefully: “I got upset earlier, but I took a deep breath and tried again.” Keep communication open with teachers and the school counselor — we’re all on the same team. And finally, remember to make time for joy. Shared laughter, games, or simple moments of connection are just as important as any strategy.</a:t>
            </a:r>
          </a:p>
        </p:txBody>
      </p:sp>
      <p:sp>
        <p:nvSpPr>
          <p:cNvPr id="4" name="Slide Number Placeholder 3"/>
          <p:cNvSpPr>
            <a:spLocks noGrp="1"/>
          </p:cNvSpPr>
          <p:nvPr>
            <p:ph type="sldNum" sz="quarter" idx="5"/>
          </p:nvPr>
        </p:nvSpPr>
        <p:spPr/>
        <p:txBody>
          <a:bodyPr/>
          <a:lstStyle/>
          <a:p>
            <a:fld id="{4388034A-A563-4F47-8C31-8916749F6223}" type="slidenum">
              <a:rPr lang="en-US" smtClean="0"/>
              <a:t>10</a:t>
            </a:fld>
            <a:endParaRPr lang="en-US"/>
          </a:p>
        </p:txBody>
      </p:sp>
    </p:spTree>
    <p:extLst>
      <p:ext uri="{BB962C8B-B14F-4D97-AF65-F5344CB8AC3E}">
        <p14:creationId xmlns:p14="http://schemas.microsoft.com/office/powerpoint/2010/main" val="4112478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Kids are more likely to share when they feel emotionally safe, not when they’re being questioned. Try open-ended questions that invite conversation, like: “What made you smile today?” or “What’s one thing that was tricky?”</a:t>
            </a:r>
          </a:p>
          <a:p>
            <a:r>
              <a:rPr lang="en-US" dirty="0"/>
              <a:t>When children talk, listen first — don’t rush to correct, solve, or lecture. Your calm and curiosity help them feel understood.</a:t>
            </a:r>
          </a:p>
          <a:p>
            <a:r>
              <a:rPr lang="en-US" dirty="0"/>
              <a:t>Validation is key. Phrases like “That sounds hard” or “I get why you’d feel that way” show empathy and keep the door open.</a:t>
            </a:r>
          </a:p>
          <a:p>
            <a:r>
              <a:rPr lang="en-US" dirty="0"/>
              <a:t>Remember: kids talk more when they’re doing something </a:t>
            </a:r>
            <a:r>
              <a:rPr lang="en-US" i="1" dirty="0"/>
              <a:t>with</a:t>
            </a:r>
            <a:r>
              <a:rPr lang="en-US" dirty="0"/>
              <a:t> you — like driving, cooking, or walking — not always during “serious talks.”</a:t>
            </a:r>
          </a:p>
          <a:p>
            <a:r>
              <a:rPr lang="en-US" dirty="0"/>
              <a:t>Even 5–10 minutes of positive, connected conversation each day can strengthen your relationship and reduce stress at home.</a:t>
            </a:r>
          </a:p>
          <a:p>
            <a:endParaRPr lang="en-US" dirty="0"/>
          </a:p>
        </p:txBody>
      </p:sp>
      <p:sp>
        <p:nvSpPr>
          <p:cNvPr id="4" name="Slide Number Placeholder 3"/>
          <p:cNvSpPr>
            <a:spLocks noGrp="1"/>
          </p:cNvSpPr>
          <p:nvPr>
            <p:ph type="sldNum" sz="quarter" idx="5"/>
          </p:nvPr>
        </p:nvSpPr>
        <p:spPr/>
        <p:txBody>
          <a:bodyPr/>
          <a:lstStyle/>
          <a:p>
            <a:fld id="{4388034A-A563-4F47-8C31-8916749F6223}" type="slidenum">
              <a:rPr lang="en-US" smtClean="0"/>
              <a:t>11</a:t>
            </a:fld>
            <a:endParaRPr lang="en-US"/>
          </a:p>
        </p:txBody>
      </p:sp>
    </p:spTree>
    <p:extLst>
      <p:ext uri="{BB962C8B-B14F-4D97-AF65-F5344CB8AC3E}">
        <p14:creationId xmlns:p14="http://schemas.microsoft.com/office/powerpoint/2010/main" val="3699933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Healthy routines are the foundation of good mental health. Sleep, food, exercise, and screen habits all impact mood and focus. Encourage downtime — it’s just as valuable as productivity.</a:t>
            </a:r>
          </a:p>
        </p:txBody>
      </p:sp>
      <p:sp>
        <p:nvSpPr>
          <p:cNvPr id="4" name="Slide Number Placeholder 3"/>
          <p:cNvSpPr>
            <a:spLocks noGrp="1"/>
          </p:cNvSpPr>
          <p:nvPr>
            <p:ph type="sldNum" sz="quarter" idx="5"/>
          </p:nvPr>
        </p:nvSpPr>
        <p:spPr/>
        <p:txBody>
          <a:bodyPr/>
          <a:lstStyle/>
          <a:p>
            <a:fld id="{4388034A-A563-4F47-8C31-8916749F6223}" type="slidenum">
              <a:rPr lang="en-US" smtClean="0"/>
              <a:t>12</a:t>
            </a:fld>
            <a:endParaRPr lang="en-US"/>
          </a:p>
        </p:txBody>
      </p:sp>
    </p:spTree>
    <p:extLst>
      <p:ext uri="{BB962C8B-B14F-4D97-AF65-F5344CB8AC3E}">
        <p14:creationId xmlns:p14="http://schemas.microsoft.com/office/powerpoint/2010/main" val="40591752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students feel connected — to peers, teachers, or a group — they’re more resilient. Encourage them to find their niche. Stay connected with the school, too, so you can work as a team.</a:t>
            </a:r>
          </a:p>
        </p:txBody>
      </p:sp>
      <p:sp>
        <p:nvSpPr>
          <p:cNvPr id="4" name="Slide Number Placeholder 3"/>
          <p:cNvSpPr>
            <a:spLocks noGrp="1"/>
          </p:cNvSpPr>
          <p:nvPr>
            <p:ph type="sldNum" sz="quarter" idx="5"/>
          </p:nvPr>
        </p:nvSpPr>
        <p:spPr/>
        <p:txBody>
          <a:bodyPr/>
          <a:lstStyle/>
          <a:p>
            <a:fld id="{4388034A-A563-4F47-8C31-8916749F6223}" type="slidenum">
              <a:rPr lang="en-US" smtClean="0"/>
              <a:t>13</a:t>
            </a:fld>
            <a:endParaRPr lang="en-US"/>
          </a:p>
        </p:txBody>
      </p:sp>
    </p:spTree>
    <p:extLst>
      <p:ext uri="{BB962C8B-B14F-4D97-AF65-F5344CB8AC3E}">
        <p14:creationId xmlns:p14="http://schemas.microsoft.com/office/powerpoint/2010/main" val="761236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Sometimes we mean well but accidentally shut down emotions. Calm acknowledgment teaches kids that feelings are safe and manageable.</a:t>
            </a:r>
          </a:p>
        </p:txBody>
      </p:sp>
      <p:sp>
        <p:nvSpPr>
          <p:cNvPr id="4" name="Slide Number Placeholder 3"/>
          <p:cNvSpPr>
            <a:spLocks noGrp="1"/>
          </p:cNvSpPr>
          <p:nvPr>
            <p:ph type="sldNum" sz="quarter" idx="5"/>
          </p:nvPr>
        </p:nvSpPr>
        <p:spPr/>
        <p:txBody>
          <a:bodyPr/>
          <a:lstStyle/>
          <a:p>
            <a:fld id="{4388034A-A563-4F47-8C31-8916749F6223}" type="slidenum">
              <a:rPr lang="en-US" smtClean="0"/>
              <a:t>14</a:t>
            </a:fld>
            <a:endParaRPr lang="en-US"/>
          </a:p>
        </p:txBody>
      </p:sp>
    </p:spTree>
    <p:extLst>
      <p:ext uri="{BB962C8B-B14F-4D97-AF65-F5344CB8AC3E}">
        <p14:creationId xmlns:p14="http://schemas.microsoft.com/office/powerpoint/2010/main" val="27509844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Coping skills give kids tools to manage stress. Practice them when your child is calm so they’ll remember them when upset.</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15</a:t>
            </a:fld>
            <a:endParaRPr lang="en-US"/>
          </a:p>
        </p:txBody>
      </p:sp>
    </p:spTree>
    <p:extLst>
      <p:ext uri="{BB962C8B-B14F-4D97-AF65-F5344CB8AC3E}">
        <p14:creationId xmlns:p14="http://schemas.microsoft.com/office/powerpoint/2010/main" val="7612366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Your calm helps your child’s calm. When you manage stress, you teach by example.</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16</a:t>
            </a:fld>
            <a:endParaRPr lang="en-US"/>
          </a:p>
        </p:txBody>
      </p:sp>
    </p:spTree>
    <p:extLst>
      <p:ext uri="{BB962C8B-B14F-4D97-AF65-F5344CB8AC3E}">
        <p14:creationId xmlns:p14="http://schemas.microsoft.com/office/powerpoint/2010/main" val="23293993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Simple, calm responses help children feel seen and supported—no big speeches needed.</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17</a:t>
            </a:fld>
            <a:endParaRPr lang="en-US"/>
          </a:p>
        </p:txBody>
      </p:sp>
    </p:spTree>
    <p:extLst>
      <p:ext uri="{BB962C8B-B14F-4D97-AF65-F5344CB8AC3E}">
        <p14:creationId xmlns:p14="http://schemas.microsoft.com/office/powerpoint/2010/main" val="3194627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388034A-A563-4F47-8C31-8916749F6223}" type="slidenum">
              <a:rPr lang="en-US" smtClean="0"/>
              <a:t>18</a:t>
            </a:fld>
            <a:endParaRPr lang="en-US"/>
          </a:p>
        </p:txBody>
      </p:sp>
    </p:spTree>
    <p:extLst>
      <p:ext uri="{BB962C8B-B14F-4D97-AF65-F5344CB8AC3E}">
        <p14:creationId xmlns:p14="http://schemas.microsoft.com/office/powerpoint/2010/main" val="1006980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Seeking help is a sign of care and strength. Early support makes a big difference.</a:t>
            </a:r>
          </a:p>
        </p:txBody>
      </p:sp>
      <p:sp>
        <p:nvSpPr>
          <p:cNvPr id="4" name="Slide Number Placeholder 3"/>
          <p:cNvSpPr>
            <a:spLocks noGrp="1"/>
          </p:cNvSpPr>
          <p:nvPr>
            <p:ph type="sldNum" sz="quarter" idx="5"/>
          </p:nvPr>
        </p:nvSpPr>
        <p:spPr/>
        <p:txBody>
          <a:bodyPr/>
          <a:lstStyle/>
          <a:p>
            <a:fld id="{4388034A-A563-4F47-8C31-8916749F6223}" type="slidenum">
              <a:rPr lang="en-US" smtClean="0"/>
              <a:t>19</a:t>
            </a:fld>
            <a:endParaRPr lang="en-US"/>
          </a:p>
        </p:txBody>
      </p:sp>
    </p:spTree>
    <p:extLst>
      <p:ext uri="{BB962C8B-B14F-4D97-AF65-F5344CB8AC3E}">
        <p14:creationId xmlns:p14="http://schemas.microsoft.com/office/powerpoint/2010/main" val="1790680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Elementary children are learning how to name and manage their emotions. They need guidance, routines, and calm adults who model healthy responses.</a:t>
            </a:r>
          </a:p>
        </p:txBody>
      </p:sp>
      <p:sp>
        <p:nvSpPr>
          <p:cNvPr id="4" name="Slide Number Placeholder 3"/>
          <p:cNvSpPr>
            <a:spLocks noGrp="1"/>
          </p:cNvSpPr>
          <p:nvPr>
            <p:ph type="sldNum" sz="quarter" idx="5"/>
          </p:nvPr>
        </p:nvSpPr>
        <p:spPr/>
        <p:txBody>
          <a:bodyPr/>
          <a:lstStyle/>
          <a:p>
            <a:fld id="{4388034A-A563-4F47-8C31-8916749F6223}" type="slidenum">
              <a:rPr lang="en-US" smtClean="0"/>
              <a:t>2</a:t>
            </a:fld>
            <a:endParaRPr lang="en-US"/>
          </a:p>
        </p:txBody>
      </p:sp>
    </p:spTree>
    <p:extLst>
      <p:ext uri="{BB962C8B-B14F-4D97-AF65-F5344CB8AC3E}">
        <p14:creationId xmlns:p14="http://schemas.microsoft.com/office/powerpoint/2010/main" val="1886861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take one thing from tonight, let it be this: consistent connection is more powerful than any single conversation. Keep showing up. That’s what your child needs most.</a:t>
            </a:r>
          </a:p>
        </p:txBody>
      </p:sp>
      <p:sp>
        <p:nvSpPr>
          <p:cNvPr id="4" name="Slide Number Placeholder 3"/>
          <p:cNvSpPr>
            <a:spLocks noGrp="1"/>
          </p:cNvSpPr>
          <p:nvPr>
            <p:ph type="sldNum" sz="quarter" idx="5"/>
          </p:nvPr>
        </p:nvSpPr>
        <p:spPr/>
        <p:txBody>
          <a:bodyPr/>
          <a:lstStyle/>
          <a:p>
            <a:fld id="{4388034A-A563-4F47-8C31-8916749F6223}" type="slidenum">
              <a:rPr lang="en-US" smtClean="0"/>
              <a:t>20</a:t>
            </a:fld>
            <a:endParaRPr lang="en-US"/>
          </a:p>
        </p:txBody>
      </p:sp>
    </p:spTree>
    <p:extLst>
      <p:ext uri="{BB962C8B-B14F-4D97-AF65-F5344CB8AC3E}">
        <p14:creationId xmlns:p14="http://schemas.microsoft.com/office/powerpoint/2010/main" val="2193364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 love to hear from you. What’s been working at home? What challenges are you seeing? Sharing ideas helps us build a stronger community of support.</a:t>
            </a:r>
          </a:p>
        </p:txBody>
      </p:sp>
      <p:sp>
        <p:nvSpPr>
          <p:cNvPr id="4" name="Slide Number Placeholder 3"/>
          <p:cNvSpPr>
            <a:spLocks noGrp="1"/>
          </p:cNvSpPr>
          <p:nvPr>
            <p:ph type="sldNum" sz="quarter" idx="5"/>
          </p:nvPr>
        </p:nvSpPr>
        <p:spPr/>
        <p:txBody>
          <a:bodyPr/>
          <a:lstStyle/>
          <a:p>
            <a:fld id="{4388034A-A563-4F47-8C31-8916749F6223}" type="slidenum">
              <a:rPr lang="en-US" smtClean="0"/>
              <a:t>21</a:t>
            </a:fld>
            <a:endParaRPr lang="en-US"/>
          </a:p>
        </p:txBody>
      </p:sp>
    </p:spTree>
    <p:extLst>
      <p:ext uri="{BB962C8B-B14F-4D97-AF65-F5344CB8AC3E}">
        <p14:creationId xmlns:p14="http://schemas.microsoft.com/office/powerpoint/2010/main" val="30017073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coming and remember you don’t need to be perfect—just present. Your calm, loving presence shapes your child’s emotional health for life.</a:t>
            </a:r>
          </a:p>
        </p:txBody>
      </p:sp>
      <p:sp>
        <p:nvSpPr>
          <p:cNvPr id="4" name="Slide Number Placeholder 3"/>
          <p:cNvSpPr>
            <a:spLocks noGrp="1"/>
          </p:cNvSpPr>
          <p:nvPr>
            <p:ph type="sldNum" sz="quarter" idx="5"/>
          </p:nvPr>
        </p:nvSpPr>
        <p:spPr/>
        <p:txBody>
          <a:bodyPr/>
          <a:lstStyle/>
          <a:p>
            <a:fld id="{4388034A-A563-4F47-8C31-8916749F6223}" type="slidenum">
              <a:rPr lang="en-US" smtClean="0"/>
              <a:t>22</a:t>
            </a:fld>
            <a:endParaRPr lang="en-US"/>
          </a:p>
        </p:txBody>
      </p:sp>
    </p:spTree>
    <p:extLst>
      <p:ext uri="{BB962C8B-B14F-4D97-AF65-F5344CB8AC3E}">
        <p14:creationId xmlns:p14="http://schemas.microsoft.com/office/powerpoint/2010/main" val="3827885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PLPapaTroll" panose="02000603000000000000" pitchFamily="2" charset="0"/>
                <a:ea typeface="APLPapaTroll" panose="02000603000000000000" pitchFamily="2" charset="0"/>
              </a:rPr>
              <a:t>These challenges are common and normal — but when left unaddressed, they can grow into bigger struggles. We’ll look at each of these in more detail and talk about how you can support your child through them.</a:t>
            </a:r>
          </a:p>
        </p:txBody>
      </p:sp>
      <p:sp>
        <p:nvSpPr>
          <p:cNvPr id="4" name="Slide Number Placeholder 3"/>
          <p:cNvSpPr>
            <a:spLocks noGrp="1"/>
          </p:cNvSpPr>
          <p:nvPr>
            <p:ph type="sldNum" sz="quarter" idx="5"/>
          </p:nvPr>
        </p:nvSpPr>
        <p:spPr/>
        <p:txBody>
          <a:bodyPr/>
          <a:lstStyle/>
          <a:p>
            <a:fld id="{4388034A-A563-4F47-8C31-8916749F6223}" type="slidenum">
              <a:rPr lang="en-US" smtClean="0"/>
              <a:t>3</a:t>
            </a:fld>
            <a:endParaRPr lang="en-US"/>
          </a:p>
        </p:txBody>
      </p:sp>
    </p:spTree>
    <p:extLst>
      <p:ext uri="{BB962C8B-B14F-4D97-AF65-F5344CB8AC3E}">
        <p14:creationId xmlns:p14="http://schemas.microsoft.com/office/powerpoint/2010/main" val="12495829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elementary children struggle with worry — especially around new teachers, friends, or changes at home. Keep drop-offs calm and brief. Avoid sneaking away, but also avoid lingering too long. Reinforce trust with routines — same goodbye phrase, same pick-up time. Give your child something comforting, like a photo or note in their backpack. The message is: “I know you can handle this, and I’ll be here when school is done.”</a:t>
            </a:r>
          </a:p>
        </p:txBody>
      </p:sp>
      <p:sp>
        <p:nvSpPr>
          <p:cNvPr id="4" name="Slide Number Placeholder 3"/>
          <p:cNvSpPr>
            <a:spLocks noGrp="1"/>
          </p:cNvSpPr>
          <p:nvPr>
            <p:ph type="sldNum" sz="quarter" idx="5"/>
          </p:nvPr>
        </p:nvSpPr>
        <p:spPr/>
        <p:txBody>
          <a:bodyPr/>
          <a:lstStyle/>
          <a:p>
            <a:fld id="{4388034A-A563-4F47-8C31-8916749F6223}" type="slidenum">
              <a:rPr lang="en-US" smtClean="0"/>
              <a:t>4</a:t>
            </a:fld>
            <a:endParaRPr lang="en-US"/>
          </a:p>
        </p:txBody>
      </p:sp>
    </p:spTree>
    <p:extLst>
      <p:ext uri="{BB962C8B-B14F-4D97-AF65-F5344CB8AC3E}">
        <p14:creationId xmlns:p14="http://schemas.microsoft.com/office/powerpoint/2010/main" val="161283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Friend drama in elementary school is part of learning social skills. When conflicts happen, avoid rushing to fix them for your child. Ask open questions: “What happened?” “How did that make you feel?” “What might help next time?” Model how to apologize and forgive. Praise moments of kindness you notice: “That was generous of you to let your friend go first.” Help children understand that friendships change — and that’s okay.</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5</a:t>
            </a:fld>
            <a:endParaRPr lang="en-US"/>
          </a:p>
        </p:txBody>
      </p:sp>
    </p:spTree>
    <p:extLst>
      <p:ext uri="{BB962C8B-B14F-4D97-AF65-F5344CB8AC3E}">
        <p14:creationId xmlns:p14="http://schemas.microsoft.com/office/powerpoint/2010/main" val="28589395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Big emotions are a normal part of brain development. When a child is upset, logic doesn’t work — their brain is flooded with feelings. Focus first on calming, then on problem-solving.</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6</a:t>
            </a:fld>
            <a:endParaRPr lang="en-US"/>
          </a:p>
        </p:txBody>
      </p:sp>
    </p:spTree>
    <p:extLst>
      <p:ext uri="{BB962C8B-B14F-4D97-AF65-F5344CB8AC3E}">
        <p14:creationId xmlns:p14="http://schemas.microsoft.com/office/powerpoint/2010/main" val="851436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Perfectionism often comes from wanting adult approval or fear of failure. When kids make mistakes, respond calmly: “Everyone messes up sometimes — what can we try differently?” Share stories of times you struggled and kept going.</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7</a:t>
            </a:fld>
            <a:endParaRPr lang="en-US"/>
          </a:p>
        </p:txBody>
      </p:sp>
    </p:spTree>
    <p:extLst>
      <p:ext uri="{BB962C8B-B14F-4D97-AF65-F5344CB8AC3E}">
        <p14:creationId xmlns:p14="http://schemas.microsoft.com/office/powerpoint/2010/main" val="3628060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conflict, kids often need help learning how to calm down and reconnect. Create a “calm corner” at home — a cozy space with books, stuffed animals, or sensory tools. Parents can model this too — apologize when you lose your temper. This teaches kids that relationships can heal and that emotions don’t have to last forever.</a:t>
            </a:r>
            <a:endParaRPr lang="en-US" sz="1200" dirty="0">
              <a:latin typeface="APLPapaTroll" panose="02000603000000000000" pitchFamily="2" charset="0"/>
              <a:ea typeface="APLPapaTroll" panose="02000603000000000000" pitchFamily="2" charset="0"/>
            </a:endParaRPr>
          </a:p>
        </p:txBody>
      </p:sp>
      <p:sp>
        <p:nvSpPr>
          <p:cNvPr id="4" name="Slide Number Placeholder 3"/>
          <p:cNvSpPr>
            <a:spLocks noGrp="1"/>
          </p:cNvSpPr>
          <p:nvPr>
            <p:ph type="sldNum" sz="quarter" idx="5"/>
          </p:nvPr>
        </p:nvSpPr>
        <p:spPr/>
        <p:txBody>
          <a:bodyPr/>
          <a:lstStyle/>
          <a:p>
            <a:fld id="{4388034A-A563-4F47-8C31-8916749F6223}" type="slidenum">
              <a:rPr lang="en-US" smtClean="0"/>
              <a:t>8</a:t>
            </a:fld>
            <a:endParaRPr lang="en-US"/>
          </a:p>
        </p:txBody>
      </p:sp>
    </p:spTree>
    <p:extLst>
      <p:ext uri="{BB962C8B-B14F-4D97-AF65-F5344CB8AC3E}">
        <p14:creationId xmlns:p14="http://schemas.microsoft.com/office/powerpoint/2010/main" val="893033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ups and downs are normal, certain signs may signal that a student is struggling. Look for sudden mood swings, withdrawal, or changes in sleep or appetite. If your child loses interest in activities they used to enjoy or seems hopeless, that’s a sign to reach out for help early—before things escalate.</a:t>
            </a:r>
          </a:p>
        </p:txBody>
      </p:sp>
      <p:sp>
        <p:nvSpPr>
          <p:cNvPr id="4" name="Slide Number Placeholder 3"/>
          <p:cNvSpPr>
            <a:spLocks noGrp="1"/>
          </p:cNvSpPr>
          <p:nvPr>
            <p:ph type="sldNum" sz="quarter" idx="5"/>
          </p:nvPr>
        </p:nvSpPr>
        <p:spPr/>
        <p:txBody>
          <a:bodyPr/>
          <a:lstStyle/>
          <a:p>
            <a:fld id="{4388034A-A563-4F47-8C31-8916749F6223}" type="slidenum">
              <a:rPr lang="en-US" smtClean="0"/>
              <a:t>9</a:t>
            </a:fld>
            <a:endParaRPr lang="en-US"/>
          </a:p>
        </p:txBody>
      </p:sp>
    </p:spTree>
    <p:extLst>
      <p:ext uri="{BB962C8B-B14F-4D97-AF65-F5344CB8AC3E}">
        <p14:creationId xmlns:p14="http://schemas.microsoft.com/office/powerpoint/2010/main" val="309725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38077581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1563041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108160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B1FB806-0A22-406C-B3F7-4912857A02B9}"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3520255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B1FB806-0A22-406C-B3F7-4912857A02B9}" type="datetimeFigureOut">
              <a:rPr lang="en-US" smtClean="0"/>
              <a:t>11/19/2025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3977209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B1FB806-0A22-406C-B3F7-4912857A02B9}" type="datetimeFigureOut">
              <a:rPr lang="en-US" smtClean="0"/>
              <a:t>11/19/2025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1217527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B1FB806-0A22-406C-B3F7-4912857A02B9}" type="datetimeFigureOut">
              <a:rPr lang="en-US" smtClean="0"/>
              <a:t>11/19/2025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218190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B1FB806-0A22-406C-B3F7-4912857A02B9}" type="datetimeFigureOut">
              <a:rPr lang="en-US" smtClean="0"/>
              <a:t>11/19/2025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307968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1FB806-0A22-406C-B3F7-4912857A02B9}" type="datetimeFigureOut">
              <a:rPr lang="en-US" smtClean="0"/>
              <a:t>11/19/2025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774252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1FB806-0A22-406C-B3F7-4912857A02B9}" type="datetimeFigureOut">
              <a:rPr lang="en-US" smtClean="0"/>
              <a:t>11/19/2025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13695979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B1FB806-0A22-406C-B3F7-4912857A02B9}" type="datetimeFigureOut">
              <a:rPr lang="en-US" smtClean="0"/>
              <a:t>11/19/2025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360A09-CE04-42D5-AB39-52D1B9AD31C5}" type="slidenum">
              <a:rPr lang="en-US" smtClean="0"/>
              <a:t>‹#›</a:t>
            </a:fld>
            <a:endParaRPr lang="en-US"/>
          </a:p>
        </p:txBody>
      </p:sp>
    </p:spTree>
    <p:extLst>
      <p:ext uri="{BB962C8B-B14F-4D97-AF65-F5344CB8AC3E}">
        <p14:creationId xmlns:p14="http://schemas.microsoft.com/office/powerpoint/2010/main" val="2660080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1FB806-0A22-406C-B3F7-4912857A02B9}" type="datetimeFigureOut">
              <a:rPr lang="en-US" smtClean="0"/>
              <a:t>11/19/2025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360A09-CE04-42D5-AB39-52D1B9AD31C5}" type="slidenum">
              <a:rPr lang="en-US" smtClean="0"/>
              <a:t>‹#›</a:t>
            </a:fld>
            <a:endParaRPr lang="en-US"/>
          </a:p>
        </p:txBody>
      </p:sp>
    </p:spTree>
    <p:extLst>
      <p:ext uri="{BB962C8B-B14F-4D97-AF65-F5344CB8AC3E}">
        <p14:creationId xmlns:p14="http://schemas.microsoft.com/office/powerpoint/2010/main" val="24925190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tags" Target="../tags/tag24.xml"/><Relationship Id="rId5" Type="http://schemas.openxmlformats.org/officeDocument/2006/relationships/image" Target="../media/image10.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11.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9.xml"/><Relationship Id="rId1" Type="http://schemas.openxmlformats.org/officeDocument/2006/relationships/tags" Target="../tags/tag28.xml"/><Relationship Id="rId5" Type="http://schemas.openxmlformats.org/officeDocument/2006/relationships/image" Target="../media/image12.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image" Target="../media/image13.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tags" Target="../tags/tag44.xml"/><Relationship Id="rId18" Type="http://schemas.openxmlformats.org/officeDocument/2006/relationships/image" Target="../media/image14.PNG"/><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tags" Target="../tags/tag43.xml"/><Relationship Id="rId17" Type="http://schemas.openxmlformats.org/officeDocument/2006/relationships/notesSlide" Target="../notesSlides/notesSlide14.xml"/><Relationship Id="rId2" Type="http://schemas.openxmlformats.org/officeDocument/2006/relationships/tags" Target="../tags/tag33.xml"/><Relationship Id="rId16" Type="http://schemas.openxmlformats.org/officeDocument/2006/relationships/slideLayout" Target="../slideLayouts/slideLayout2.xml"/><Relationship Id="rId1" Type="http://schemas.openxmlformats.org/officeDocument/2006/relationships/tags" Target="../tags/tag32.xml"/><Relationship Id="rId6" Type="http://schemas.openxmlformats.org/officeDocument/2006/relationships/tags" Target="../tags/tag37.xml"/><Relationship Id="rId11" Type="http://schemas.openxmlformats.org/officeDocument/2006/relationships/tags" Target="../tags/tag42.xml"/><Relationship Id="rId5" Type="http://schemas.openxmlformats.org/officeDocument/2006/relationships/tags" Target="../tags/tag36.xml"/><Relationship Id="rId15" Type="http://schemas.openxmlformats.org/officeDocument/2006/relationships/tags" Target="../tags/tag46.xml"/><Relationship Id="rId10" Type="http://schemas.openxmlformats.org/officeDocument/2006/relationships/tags" Target="../tags/tag41.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tags" Target="../tags/tag4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tags" Target="../tags/tag47.xml"/><Relationship Id="rId5" Type="http://schemas.openxmlformats.org/officeDocument/2006/relationships/image" Target="../media/image15.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ags" Target="../tags/tag49.xml"/><Relationship Id="rId5" Type="http://schemas.openxmlformats.org/officeDocument/2006/relationships/image" Target="../media/image16.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8" Type="http://schemas.openxmlformats.org/officeDocument/2006/relationships/tags" Target="../tags/tag58.xml"/><Relationship Id="rId13" Type="http://schemas.openxmlformats.org/officeDocument/2006/relationships/tags" Target="../tags/tag63.xml"/><Relationship Id="rId18" Type="http://schemas.openxmlformats.org/officeDocument/2006/relationships/image" Target="../media/image17.PNG"/><Relationship Id="rId3" Type="http://schemas.openxmlformats.org/officeDocument/2006/relationships/tags" Target="../tags/tag53.xml"/><Relationship Id="rId7" Type="http://schemas.openxmlformats.org/officeDocument/2006/relationships/tags" Target="../tags/tag57.xml"/><Relationship Id="rId12" Type="http://schemas.openxmlformats.org/officeDocument/2006/relationships/tags" Target="../tags/tag62.xml"/><Relationship Id="rId17" Type="http://schemas.openxmlformats.org/officeDocument/2006/relationships/notesSlide" Target="../notesSlides/notesSlide17.xml"/><Relationship Id="rId2" Type="http://schemas.openxmlformats.org/officeDocument/2006/relationships/tags" Target="../tags/tag52.xml"/><Relationship Id="rId16" Type="http://schemas.openxmlformats.org/officeDocument/2006/relationships/slideLayout" Target="../slideLayouts/slideLayout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tags" Target="../tags/tag61.xml"/><Relationship Id="rId5" Type="http://schemas.openxmlformats.org/officeDocument/2006/relationships/tags" Target="../tags/tag55.xml"/><Relationship Id="rId15" Type="http://schemas.openxmlformats.org/officeDocument/2006/relationships/tags" Target="../tags/tag65.xml"/><Relationship Id="rId10" Type="http://schemas.openxmlformats.org/officeDocument/2006/relationships/tags" Target="../tags/tag60.xml"/><Relationship Id="rId4" Type="http://schemas.openxmlformats.org/officeDocument/2006/relationships/tags" Target="../tags/tag54.xml"/><Relationship Id="rId9" Type="http://schemas.openxmlformats.org/officeDocument/2006/relationships/tags" Target="../tags/tag59.xml"/><Relationship Id="rId14" Type="http://schemas.openxmlformats.org/officeDocument/2006/relationships/tags" Target="../tags/tag64.xml"/></Relationships>
</file>

<file path=ppt/slides/_rels/slide18.xml.rels><?xml version="1.0" encoding="UTF-8" standalone="yes"?>
<Relationships xmlns="http://schemas.openxmlformats.org/package/2006/relationships"><Relationship Id="rId8" Type="http://schemas.openxmlformats.org/officeDocument/2006/relationships/tags" Target="../tags/tag73.xml"/><Relationship Id="rId13" Type="http://schemas.openxmlformats.org/officeDocument/2006/relationships/tags" Target="../tags/tag78.xml"/><Relationship Id="rId3" Type="http://schemas.openxmlformats.org/officeDocument/2006/relationships/tags" Target="../tags/tag68.xml"/><Relationship Id="rId7" Type="http://schemas.openxmlformats.org/officeDocument/2006/relationships/tags" Target="../tags/tag72.xml"/><Relationship Id="rId12" Type="http://schemas.openxmlformats.org/officeDocument/2006/relationships/tags" Target="../tags/tag77.xml"/><Relationship Id="rId17" Type="http://schemas.openxmlformats.org/officeDocument/2006/relationships/image" Target="../media/image18.PNG"/><Relationship Id="rId2" Type="http://schemas.openxmlformats.org/officeDocument/2006/relationships/tags" Target="../tags/tag67.xml"/><Relationship Id="rId16" Type="http://schemas.openxmlformats.org/officeDocument/2006/relationships/notesSlide" Target="../notesSlides/notesSlide18.xml"/><Relationship Id="rId1" Type="http://schemas.openxmlformats.org/officeDocument/2006/relationships/tags" Target="../tags/tag66.xml"/><Relationship Id="rId6" Type="http://schemas.openxmlformats.org/officeDocument/2006/relationships/tags" Target="../tags/tag71.xml"/><Relationship Id="rId11" Type="http://schemas.openxmlformats.org/officeDocument/2006/relationships/tags" Target="../tags/tag76.xml"/><Relationship Id="rId5" Type="http://schemas.openxmlformats.org/officeDocument/2006/relationships/tags" Target="../tags/tag70.xml"/><Relationship Id="rId15" Type="http://schemas.openxmlformats.org/officeDocument/2006/relationships/slideLayout" Target="../slideLayouts/slideLayout2.xml"/><Relationship Id="rId10" Type="http://schemas.openxmlformats.org/officeDocument/2006/relationships/tags" Target="../tags/tag75.xml"/><Relationship Id="rId4" Type="http://schemas.openxmlformats.org/officeDocument/2006/relationships/tags" Target="../tags/tag69.xml"/><Relationship Id="rId9" Type="http://schemas.openxmlformats.org/officeDocument/2006/relationships/tags" Target="../tags/tag74.xml"/><Relationship Id="rId14" Type="http://schemas.openxmlformats.org/officeDocument/2006/relationships/tags" Target="../tags/tag7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19.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image" Target="../media/image20.PNG"/><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5.xml"/><Relationship Id="rId1" Type="http://schemas.openxmlformats.org/officeDocument/2006/relationships/tags" Target="../tags/tag84.xml"/><Relationship Id="rId5" Type="http://schemas.openxmlformats.org/officeDocument/2006/relationships/image" Target="../media/image21.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22.PNG"/><Relationship Id="rId4"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3.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6.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7.PNG"/><Relationship Id="rId5" Type="http://schemas.openxmlformats.org/officeDocument/2006/relationships/notesSlide" Target="../notesSlides/notesSlide7.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8.PNG"/><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9.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4"/>
          <a:stretch>
            <a:fillRect/>
          </a:stretch>
        </a:blip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74061A3-4AEF-48A1-A550-36839BB428F4}"/>
              </a:ext>
            </a:extLst>
          </p:cNvPr>
          <p:cNvSpPr txBox="1"/>
          <p:nvPr>
            <p:custDataLst>
              <p:tags r:id="rId1"/>
            </p:custDataLst>
          </p:nvPr>
        </p:nvSpPr>
        <p:spPr>
          <a:xfrm>
            <a:off x="1326171" y="3057716"/>
            <a:ext cx="6244017" cy="1323439"/>
          </a:xfrm>
          <a:prstGeom prst="rect">
            <a:avLst/>
          </a:prstGeom>
          <a:noFill/>
        </p:spPr>
        <p:txBody>
          <a:bodyPr wrap="none" rtlCol="0">
            <a:spAutoFit/>
          </a:bodyPr>
          <a:lstStyle/>
          <a:p>
            <a:r>
              <a:rPr lang="en-US" sz="8000" dirty="0">
                <a:latin typeface="Cosmic Dust" pitchFamily="50" charset="0"/>
                <a:ea typeface="KASunshine" panose="02000603000000000000" pitchFamily="2" charset="0"/>
              </a:rPr>
              <a:t>Parent Workshop</a:t>
            </a:r>
          </a:p>
        </p:txBody>
      </p:sp>
    </p:spTree>
    <p:extLst>
      <p:ext uri="{BB962C8B-B14F-4D97-AF65-F5344CB8AC3E}">
        <p14:creationId xmlns:p14="http://schemas.microsoft.com/office/powerpoint/2010/main" val="3123491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935913" y="1827736"/>
            <a:ext cx="7261987" cy="4324261"/>
          </a:xfrm>
          <a:prstGeom prst="rect">
            <a:avLst/>
          </a:prstGeom>
          <a:noFill/>
        </p:spPr>
        <p:txBody>
          <a:bodyPr wrap="square" rtlCol="0">
            <a:spAutoFit/>
          </a:bodyPr>
          <a:lstStyle/>
          <a:p>
            <a:pPr marL="285750" indent="-285750">
              <a:buFont typeface="Arial" panose="020B0604020202020204" pitchFamily="34" charset="0"/>
              <a:buChar char="•"/>
            </a:pPr>
            <a:r>
              <a:rPr lang="en-US" sz="2500" dirty="0">
                <a:highlight>
                  <a:srgbClr val="ABCCFF"/>
                </a:highlight>
                <a:latin typeface="APLPapaTroll" panose="02000603000000000000" pitchFamily="2" charset="0"/>
                <a:ea typeface="APLPapaTroll" panose="02000603000000000000" pitchFamily="2" charset="0"/>
              </a:rPr>
              <a:t>Listen first</a:t>
            </a:r>
            <a:r>
              <a:rPr lang="en-US" sz="2500" dirty="0">
                <a:latin typeface="APLPapaTroll" panose="02000603000000000000" pitchFamily="2" charset="0"/>
                <a:ea typeface="APLPapaTroll" panose="02000603000000000000" pitchFamily="2" charset="0"/>
              </a:rPr>
              <a:t>, problem-solve later.</a:t>
            </a:r>
          </a:p>
          <a:p>
            <a:pPr marL="285750" indent="-285750">
              <a:buFont typeface="Arial" panose="020B0604020202020204" pitchFamily="34" charset="0"/>
              <a:buChar char="•"/>
            </a:pPr>
            <a:r>
              <a:rPr lang="en-US" sz="2500" dirty="0">
                <a:highlight>
                  <a:srgbClr val="FFEEA9"/>
                </a:highlight>
                <a:latin typeface="APLPapaTroll" panose="02000603000000000000" pitchFamily="2" charset="0"/>
                <a:ea typeface="APLPapaTroll" panose="02000603000000000000" pitchFamily="2" charset="0"/>
              </a:rPr>
              <a:t>Validate feelings: </a:t>
            </a:r>
            <a:r>
              <a:rPr lang="en-US" sz="2500" dirty="0">
                <a:latin typeface="APLPapaTroll" panose="02000603000000000000" pitchFamily="2" charset="0"/>
                <a:ea typeface="APLPapaTroll" panose="02000603000000000000" pitchFamily="2" charset="0"/>
              </a:rPr>
              <a:t>“I can see that was hard for you.”</a:t>
            </a:r>
          </a:p>
          <a:p>
            <a:pPr marL="285750" indent="-285750">
              <a:buFont typeface="Arial" panose="020B0604020202020204" pitchFamily="34" charset="0"/>
              <a:buChar char="•"/>
            </a:pPr>
            <a:r>
              <a:rPr lang="en-US" sz="2500" dirty="0">
                <a:highlight>
                  <a:srgbClr val="AFE9DD"/>
                </a:highlight>
                <a:latin typeface="APLPapaTroll" panose="02000603000000000000" pitchFamily="2" charset="0"/>
                <a:ea typeface="APLPapaTroll" panose="02000603000000000000" pitchFamily="2" charset="0"/>
              </a:rPr>
              <a:t>Keep routines predictable </a:t>
            </a:r>
            <a:r>
              <a:rPr lang="en-US" sz="2500" dirty="0">
                <a:latin typeface="APLPapaTroll" panose="02000603000000000000" pitchFamily="2" charset="0"/>
                <a:ea typeface="APLPapaTroll" panose="02000603000000000000" pitchFamily="2" charset="0"/>
              </a:rPr>
              <a:t>— kids feel safest when they know what to expect.</a:t>
            </a:r>
          </a:p>
          <a:p>
            <a:pPr marL="285750" indent="-285750">
              <a:buFont typeface="Arial" panose="020B0604020202020204" pitchFamily="34" charset="0"/>
              <a:buChar char="•"/>
            </a:pPr>
            <a:r>
              <a:rPr lang="en-US" sz="2500" dirty="0">
                <a:highlight>
                  <a:srgbClr val="84D6FB"/>
                </a:highlight>
                <a:latin typeface="APLPapaTroll" panose="02000603000000000000" pitchFamily="2" charset="0"/>
                <a:ea typeface="APLPapaTroll" panose="02000603000000000000" pitchFamily="2" charset="0"/>
              </a:rPr>
              <a:t>Model calm behavior </a:t>
            </a:r>
            <a:r>
              <a:rPr lang="en-US" sz="2500" dirty="0">
                <a:latin typeface="APLPapaTroll" panose="02000603000000000000" pitchFamily="2" charset="0"/>
                <a:ea typeface="APLPapaTroll" panose="02000603000000000000" pitchFamily="2" charset="0"/>
              </a:rPr>
              <a:t>when things go wrong.</a:t>
            </a:r>
          </a:p>
          <a:p>
            <a:pPr marL="285750" indent="-285750">
              <a:buFont typeface="Arial" panose="020B0604020202020204" pitchFamily="34" charset="0"/>
              <a:buChar char="•"/>
            </a:pPr>
            <a:r>
              <a:rPr lang="en-US" sz="2500" dirty="0">
                <a:highlight>
                  <a:srgbClr val="C9A3E7"/>
                </a:highlight>
                <a:latin typeface="APLPapaTroll" panose="02000603000000000000" pitchFamily="2" charset="0"/>
                <a:ea typeface="APLPapaTroll" panose="02000603000000000000" pitchFamily="2" charset="0"/>
              </a:rPr>
              <a:t>Praise effort</a:t>
            </a:r>
            <a:r>
              <a:rPr lang="en-US" sz="2500" dirty="0">
                <a:latin typeface="APLPapaTroll" panose="02000603000000000000" pitchFamily="2" charset="0"/>
                <a:ea typeface="APLPapaTroll" panose="02000603000000000000" pitchFamily="2" charset="0"/>
              </a:rPr>
              <a:t>, kindness, and progress, not perfection.</a:t>
            </a:r>
          </a:p>
          <a:p>
            <a:pPr marL="285750" indent="-285750">
              <a:buFont typeface="Arial" panose="020B0604020202020204" pitchFamily="34" charset="0"/>
              <a:buChar char="•"/>
            </a:pPr>
            <a:r>
              <a:rPr lang="en-US" sz="2500" dirty="0">
                <a:highlight>
                  <a:srgbClr val="FFA9CC"/>
                </a:highlight>
                <a:latin typeface="APLPapaTroll" panose="02000603000000000000" pitchFamily="2" charset="0"/>
                <a:ea typeface="APLPapaTroll" panose="02000603000000000000" pitchFamily="2" charset="0"/>
              </a:rPr>
              <a:t>Stay connected </a:t>
            </a:r>
            <a:r>
              <a:rPr lang="en-US" sz="2500" dirty="0">
                <a:latin typeface="APLPapaTroll" panose="02000603000000000000" pitchFamily="2" charset="0"/>
                <a:ea typeface="APLPapaTroll" panose="02000603000000000000" pitchFamily="2" charset="0"/>
              </a:rPr>
              <a:t>with teachers and your school counselor.</a:t>
            </a:r>
          </a:p>
          <a:p>
            <a:pPr marL="285750" indent="-285750">
              <a:buFont typeface="Arial" panose="020B0604020202020204" pitchFamily="34" charset="0"/>
              <a:buChar char="•"/>
            </a:pPr>
            <a:r>
              <a:rPr lang="en-US" sz="2500" dirty="0">
                <a:highlight>
                  <a:srgbClr val="ABCCFF"/>
                </a:highlight>
                <a:latin typeface="APLPapaTroll" panose="02000603000000000000" pitchFamily="2" charset="0"/>
                <a:ea typeface="APLPapaTroll" panose="02000603000000000000" pitchFamily="2" charset="0"/>
              </a:rPr>
              <a:t>Create time for family fun </a:t>
            </a:r>
            <a:r>
              <a:rPr lang="en-US" sz="2500" dirty="0">
                <a:latin typeface="APLPapaTroll" panose="02000603000000000000" pitchFamily="2" charset="0"/>
                <a:ea typeface="APLPapaTroll" panose="02000603000000000000" pitchFamily="2" charset="0"/>
              </a:rPr>
              <a:t>and laughter every day.</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1055700" y="719740"/>
            <a:ext cx="8356895" cy="1107996"/>
          </a:xfrm>
          <a:prstGeom prst="rect">
            <a:avLst/>
          </a:prstGeom>
          <a:noFill/>
        </p:spPr>
        <p:txBody>
          <a:bodyPr wrap="square" rtlCol="0">
            <a:spAutoFit/>
          </a:bodyPr>
          <a:lstStyle/>
          <a:p>
            <a:r>
              <a:rPr lang="en-US" sz="6600" dirty="0">
                <a:latin typeface="Cosmic Dust" pitchFamily="50" charset="0"/>
                <a:ea typeface="KASunshine" panose="02000603000000000000" pitchFamily="2" charset="0"/>
              </a:rPr>
              <a:t>How Parents Can Help</a:t>
            </a:r>
          </a:p>
        </p:txBody>
      </p:sp>
    </p:spTree>
    <p:extLst>
      <p:ext uri="{BB962C8B-B14F-4D97-AF65-F5344CB8AC3E}">
        <p14:creationId xmlns:p14="http://schemas.microsoft.com/office/powerpoint/2010/main" val="3888631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890671" y="1585950"/>
            <a:ext cx="7261987" cy="4524315"/>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Ask open-ended questions: “What was the best and hardest part of your day?”</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Listen more than you talk — kids open up when they feel heard.</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Stay calm, even when emotions are big.</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Validate feelings: “That sounds really frustrating.”</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Use short, honest answers — too much talking can overwhelm kids.</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Create daily “connection time” — a few minutes of uninterrupted attention.</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Keep communication positive — notice what’s going right!</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686437" y="662620"/>
            <a:ext cx="8356895" cy="923330"/>
          </a:xfrm>
          <a:prstGeom prst="rect">
            <a:avLst/>
          </a:prstGeom>
          <a:noFill/>
        </p:spPr>
        <p:txBody>
          <a:bodyPr wrap="square" rtlCol="0">
            <a:spAutoFit/>
          </a:bodyPr>
          <a:lstStyle/>
          <a:p>
            <a:r>
              <a:rPr lang="en-US" sz="5400" dirty="0">
                <a:latin typeface="Cosmic Dust" pitchFamily="50" charset="0"/>
                <a:ea typeface="KASunshine" panose="02000603000000000000" pitchFamily="2" charset="0"/>
              </a:rPr>
              <a:t>Building Open Communication</a:t>
            </a:r>
          </a:p>
        </p:txBody>
      </p:sp>
    </p:spTree>
    <p:extLst>
      <p:ext uri="{BB962C8B-B14F-4D97-AF65-F5344CB8AC3E}">
        <p14:creationId xmlns:p14="http://schemas.microsoft.com/office/powerpoint/2010/main" val="35005892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686435" y="1460657"/>
            <a:ext cx="8080181" cy="4832092"/>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Sleep: Aim for 9-11 hours nightly.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Nutrition: Encourage balanced meals and hydration.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Movement: Daily physical activity reduces anxiety and boosts mood.</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Screen Time: Set limits (1-2 hours of fun screen time per day) and model mindful use.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Connection: Spend at least 10 minutes a day in calm, one-on-one conversation.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Play and Creativity: Unstructured time helps kids express emotions and build problem-solving skills.</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686436" y="561459"/>
            <a:ext cx="8356895" cy="1015663"/>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Promoting Healthy Habits</a:t>
            </a:r>
          </a:p>
        </p:txBody>
      </p:sp>
    </p:spTree>
    <p:extLst>
      <p:ext uri="{BB962C8B-B14F-4D97-AF65-F5344CB8AC3E}">
        <p14:creationId xmlns:p14="http://schemas.microsoft.com/office/powerpoint/2010/main" val="32708058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241827"/>
            <a:ext cx="7261987"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Involvement in clubs, teams, or service builds belonging.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Teach empathy, kindness, and inclusivity.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Encourage friendships with peers who lift them up.</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Communicate with teachers and counselors for support.</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933319" y="500363"/>
            <a:ext cx="8356895" cy="1569660"/>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Encouraging Positive Peer and </a:t>
            </a:r>
          </a:p>
          <a:p>
            <a:r>
              <a:rPr lang="en-US" sz="4800" dirty="0">
                <a:latin typeface="Cosmic Dust" pitchFamily="50" charset="0"/>
                <a:ea typeface="KASunshine" panose="02000603000000000000" pitchFamily="2" charset="0"/>
              </a:rPr>
              <a:t>School Connections</a:t>
            </a:r>
          </a:p>
        </p:txBody>
      </p:sp>
    </p:spTree>
    <p:extLst>
      <p:ext uri="{BB962C8B-B14F-4D97-AF65-F5344CB8AC3E}">
        <p14:creationId xmlns:p14="http://schemas.microsoft.com/office/powerpoint/2010/main" val="3289646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a:blip r:embed="rId18"/>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65C7C36-7DE3-4513-9025-F3280BF1FCEF}"/>
              </a:ext>
            </a:extLst>
          </p:cNvPr>
          <p:cNvSpPr txBox="1"/>
          <p:nvPr>
            <p:custDataLst>
              <p:tags r:id="rId1"/>
            </p:custDataLst>
          </p:nvPr>
        </p:nvSpPr>
        <p:spPr>
          <a:xfrm>
            <a:off x="367575" y="217937"/>
            <a:ext cx="5145217"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What Helps </a:t>
            </a:r>
          </a:p>
          <a:p>
            <a:r>
              <a:rPr lang="en-US" sz="6000" dirty="0">
                <a:latin typeface="Cosmic Dust" pitchFamily="50" charset="0"/>
                <a:ea typeface="KASunshine" panose="02000603000000000000" pitchFamily="2" charset="0"/>
              </a:rPr>
              <a:t>vs. What Hurts</a:t>
            </a:r>
          </a:p>
        </p:txBody>
      </p:sp>
      <p:sp>
        <p:nvSpPr>
          <p:cNvPr id="27" name="TextBox 26">
            <a:extLst>
              <a:ext uri="{FF2B5EF4-FFF2-40B4-BE49-F238E27FC236}">
                <a16:creationId xmlns:a16="http://schemas.microsoft.com/office/drawing/2014/main" id="{2516E26B-5B71-401B-8CF6-F28D9A20053E}"/>
              </a:ext>
            </a:extLst>
          </p:cNvPr>
          <p:cNvSpPr txBox="1"/>
          <p:nvPr>
            <p:custDataLst>
              <p:tags r:id="rId2"/>
            </p:custDataLst>
          </p:nvPr>
        </p:nvSpPr>
        <p:spPr>
          <a:xfrm>
            <a:off x="889172" y="2546555"/>
            <a:ext cx="2102933" cy="523220"/>
          </a:xfrm>
          <a:prstGeom prst="rect">
            <a:avLst/>
          </a:prstGeom>
          <a:noFill/>
        </p:spPr>
        <p:txBody>
          <a:bodyPr wrap="square" rtlCol="0">
            <a:spAutoFit/>
          </a:bodyPr>
          <a:lstStyle/>
          <a:p>
            <a:r>
              <a:rPr lang="en-US" sz="2800" dirty="0">
                <a:highlight>
                  <a:srgbClr val="AFE9DD"/>
                </a:highlight>
                <a:latin typeface="APLPapaTroll" panose="02000603000000000000" pitchFamily="2" charset="0"/>
                <a:ea typeface="APLPapaTroll" panose="02000603000000000000" pitchFamily="2" charset="0"/>
              </a:rPr>
              <a:t>What Helps</a:t>
            </a:r>
          </a:p>
        </p:txBody>
      </p:sp>
      <p:sp>
        <p:nvSpPr>
          <p:cNvPr id="28" name="TextBox 27">
            <a:extLst>
              <a:ext uri="{FF2B5EF4-FFF2-40B4-BE49-F238E27FC236}">
                <a16:creationId xmlns:a16="http://schemas.microsoft.com/office/drawing/2014/main" id="{99106DCD-BEC9-4442-B45B-4D10E8834E10}"/>
              </a:ext>
            </a:extLst>
          </p:cNvPr>
          <p:cNvSpPr txBox="1"/>
          <p:nvPr>
            <p:custDataLst>
              <p:tags r:id="rId3"/>
            </p:custDataLst>
          </p:nvPr>
        </p:nvSpPr>
        <p:spPr>
          <a:xfrm>
            <a:off x="4943498" y="2508034"/>
            <a:ext cx="2102933" cy="523220"/>
          </a:xfrm>
          <a:prstGeom prst="rect">
            <a:avLst/>
          </a:prstGeom>
          <a:noFill/>
        </p:spPr>
        <p:txBody>
          <a:bodyPr wrap="square" rtlCol="0">
            <a:spAutoFit/>
          </a:bodyPr>
          <a:lstStyle/>
          <a:p>
            <a:r>
              <a:rPr lang="en-US" sz="2800" dirty="0">
                <a:highlight>
                  <a:srgbClr val="C9A3E7"/>
                </a:highlight>
                <a:latin typeface="APLPapaTroll" panose="02000603000000000000" pitchFamily="2" charset="0"/>
                <a:ea typeface="APLPapaTroll" panose="02000603000000000000" pitchFamily="2" charset="0"/>
              </a:rPr>
              <a:t>What Hurts</a:t>
            </a:r>
          </a:p>
        </p:txBody>
      </p:sp>
      <p:sp>
        <p:nvSpPr>
          <p:cNvPr id="29" name="TextBox 28">
            <a:extLst>
              <a:ext uri="{FF2B5EF4-FFF2-40B4-BE49-F238E27FC236}">
                <a16:creationId xmlns:a16="http://schemas.microsoft.com/office/drawing/2014/main" id="{6379B611-9579-497F-9FBF-41BCBD69066E}"/>
              </a:ext>
            </a:extLst>
          </p:cNvPr>
          <p:cNvSpPr txBox="1"/>
          <p:nvPr>
            <p:custDataLst>
              <p:tags r:id="rId4"/>
            </p:custDataLst>
          </p:nvPr>
        </p:nvSpPr>
        <p:spPr>
          <a:xfrm>
            <a:off x="448379" y="3166477"/>
            <a:ext cx="3267294"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Listening calmly</a:t>
            </a:r>
          </a:p>
        </p:txBody>
      </p:sp>
      <p:sp>
        <p:nvSpPr>
          <p:cNvPr id="30" name="TextBox 29">
            <a:extLst>
              <a:ext uri="{FF2B5EF4-FFF2-40B4-BE49-F238E27FC236}">
                <a16:creationId xmlns:a16="http://schemas.microsoft.com/office/drawing/2014/main" id="{8A80A175-C520-41FD-A553-07B6925FAE3A}"/>
              </a:ext>
            </a:extLst>
          </p:cNvPr>
          <p:cNvSpPr txBox="1"/>
          <p:nvPr>
            <p:custDataLst>
              <p:tags r:id="rId5"/>
            </p:custDataLst>
          </p:nvPr>
        </p:nvSpPr>
        <p:spPr>
          <a:xfrm>
            <a:off x="356003" y="3631140"/>
            <a:ext cx="3559126"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Naming feelings (“I can see you’re upset.”)</a:t>
            </a:r>
          </a:p>
        </p:txBody>
      </p:sp>
      <p:sp>
        <p:nvSpPr>
          <p:cNvPr id="31" name="TextBox 30">
            <a:extLst>
              <a:ext uri="{FF2B5EF4-FFF2-40B4-BE49-F238E27FC236}">
                <a16:creationId xmlns:a16="http://schemas.microsoft.com/office/drawing/2014/main" id="{5D24966B-EEC7-4061-BD0C-F9458C1DD188}"/>
              </a:ext>
            </a:extLst>
          </p:cNvPr>
          <p:cNvSpPr txBox="1"/>
          <p:nvPr>
            <p:custDataLst>
              <p:tags r:id="rId6"/>
            </p:custDataLst>
          </p:nvPr>
        </p:nvSpPr>
        <p:spPr>
          <a:xfrm>
            <a:off x="4076055" y="3052005"/>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Saying “You’re fine” or “Stop crying”</a:t>
            </a:r>
          </a:p>
        </p:txBody>
      </p:sp>
      <p:sp>
        <p:nvSpPr>
          <p:cNvPr id="32" name="TextBox 31">
            <a:extLst>
              <a:ext uri="{FF2B5EF4-FFF2-40B4-BE49-F238E27FC236}">
                <a16:creationId xmlns:a16="http://schemas.microsoft.com/office/drawing/2014/main" id="{CA03A50D-584F-4419-B972-588DA4E60B2D}"/>
              </a:ext>
            </a:extLst>
          </p:cNvPr>
          <p:cNvSpPr txBox="1"/>
          <p:nvPr>
            <p:custDataLst>
              <p:tags r:id="rId7"/>
            </p:custDataLst>
          </p:nvPr>
        </p:nvSpPr>
        <p:spPr>
          <a:xfrm>
            <a:off x="4018509" y="3800154"/>
            <a:ext cx="3695007"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Ignoring or minimizing emotions</a:t>
            </a:r>
          </a:p>
        </p:txBody>
      </p:sp>
      <p:sp>
        <p:nvSpPr>
          <p:cNvPr id="33" name="TextBox 32">
            <a:extLst>
              <a:ext uri="{FF2B5EF4-FFF2-40B4-BE49-F238E27FC236}">
                <a16:creationId xmlns:a16="http://schemas.microsoft.com/office/drawing/2014/main" id="{4D6CB487-EF34-46F3-8586-306C25997FB6}"/>
              </a:ext>
            </a:extLst>
          </p:cNvPr>
          <p:cNvSpPr txBox="1"/>
          <p:nvPr>
            <p:custDataLst>
              <p:tags r:id="rId8"/>
            </p:custDataLst>
          </p:nvPr>
        </p:nvSpPr>
        <p:spPr>
          <a:xfrm>
            <a:off x="4076054" y="4385041"/>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Solving everything for them</a:t>
            </a:r>
          </a:p>
        </p:txBody>
      </p:sp>
      <p:sp>
        <p:nvSpPr>
          <p:cNvPr id="34" name="TextBox 33">
            <a:extLst>
              <a:ext uri="{FF2B5EF4-FFF2-40B4-BE49-F238E27FC236}">
                <a16:creationId xmlns:a16="http://schemas.microsoft.com/office/drawing/2014/main" id="{B4D187EB-1EB2-4061-B6A5-C8EC027DF0CE}"/>
              </a:ext>
            </a:extLst>
          </p:cNvPr>
          <p:cNvSpPr txBox="1"/>
          <p:nvPr>
            <p:custDataLst>
              <p:tags r:id="rId9"/>
            </p:custDataLst>
          </p:nvPr>
        </p:nvSpPr>
        <p:spPr>
          <a:xfrm>
            <a:off x="4065544" y="4970664"/>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Over-scheduling or rushing</a:t>
            </a:r>
          </a:p>
        </p:txBody>
      </p:sp>
      <p:sp>
        <p:nvSpPr>
          <p:cNvPr id="35" name="TextBox 34">
            <a:extLst>
              <a:ext uri="{FF2B5EF4-FFF2-40B4-BE49-F238E27FC236}">
                <a16:creationId xmlns:a16="http://schemas.microsoft.com/office/drawing/2014/main" id="{6580A8B1-0356-4E5D-9638-4B7781081A07}"/>
              </a:ext>
            </a:extLst>
          </p:cNvPr>
          <p:cNvSpPr txBox="1"/>
          <p:nvPr>
            <p:custDataLst>
              <p:tags r:id="rId10"/>
            </p:custDataLst>
          </p:nvPr>
        </p:nvSpPr>
        <p:spPr>
          <a:xfrm>
            <a:off x="4035669" y="5556717"/>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Punishing emotional outbursts</a:t>
            </a:r>
          </a:p>
        </p:txBody>
      </p:sp>
      <p:sp>
        <p:nvSpPr>
          <p:cNvPr id="36" name="TextBox 35">
            <a:extLst>
              <a:ext uri="{FF2B5EF4-FFF2-40B4-BE49-F238E27FC236}">
                <a16:creationId xmlns:a16="http://schemas.microsoft.com/office/drawing/2014/main" id="{84A241A3-CB38-48A7-81B1-A8768868F06E}"/>
              </a:ext>
            </a:extLst>
          </p:cNvPr>
          <p:cNvSpPr txBox="1"/>
          <p:nvPr>
            <p:custDataLst>
              <p:tags r:id="rId11"/>
            </p:custDataLst>
          </p:nvPr>
        </p:nvSpPr>
        <p:spPr>
          <a:xfrm>
            <a:off x="357822" y="4364841"/>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Encouraging problem-solving</a:t>
            </a:r>
          </a:p>
        </p:txBody>
      </p:sp>
      <p:sp>
        <p:nvSpPr>
          <p:cNvPr id="37" name="TextBox 36">
            <a:extLst>
              <a:ext uri="{FF2B5EF4-FFF2-40B4-BE49-F238E27FC236}">
                <a16:creationId xmlns:a16="http://schemas.microsoft.com/office/drawing/2014/main" id="{689E13B8-A1EB-4FB0-9F24-9C7C6D7408F7}"/>
              </a:ext>
            </a:extLst>
          </p:cNvPr>
          <p:cNvSpPr txBox="1"/>
          <p:nvPr>
            <p:custDataLst>
              <p:tags r:id="rId12"/>
            </p:custDataLst>
          </p:nvPr>
        </p:nvSpPr>
        <p:spPr>
          <a:xfrm>
            <a:off x="367575" y="4988773"/>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Keeping routines</a:t>
            </a:r>
          </a:p>
        </p:txBody>
      </p:sp>
      <p:sp>
        <p:nvSpPr>
          <p:cNvPr id="38" name="TextBox 37">
            <a:extLst>
              <a:ext uri="{FF2B5EF4-FFF2-40B4-BE49-F238E27FC236}">
                <a16:creationId xmlns:a16="http://schemas.microsoft.com/office/drawing/2014/main" id="{C3C3A8F4-6B80-4341-8EC4-E88462FB691D}"/>
              </a:ext>
            </a:extLst>
          </p:cNvPr>
          <p:cNvSpPr txBox="1"/>
          <p:nvPr>
            <p:custDataLst>
              <p:tags r:id="rId13"/>
            </p:custDataLst>
          </p:nvPr>
        </p:nvSpPr>
        <p:spPr>
          <a:xfrm>
            <a:off x="384820" y="5564067"/>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Teaching calm breathing</a:t>
            </a:r>
          </a:p>
        </p:txBody>
      </p:sp>
      <p:sp>
        <p:nvSpPr>
          <p:cNvPr id="39" name="TextBox 38">
            <a:extLst>
              <a:ext uri="{FF2B5EF4-FFF2-40B4-BE49-F238E27FC236}">
                <a16:creationId xmlns:a16="http://schemas.microsoft.com/office/drawing/2014/main" id="{19F9F7C8-564E-48F7-A624-B5CB9E9EB69D}"/>
              </a:ext>
            </a:extLst>
          </p:cNvPr>
          <p:cNvSpPr txBox="1"/>
          <p:nvPr>
            <p:custDataLst>
              <p:tags r:id="rId14"/>
            </p:custDataLst>
          </p:nvPr>
        </p:nvSpPr>
        <p:spPr>
          <a:xfrm>
            <a:off x="4035669" y="6146733"/>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Reacting with anger</a:t>
            </a:r>
          </a:p>
        </p:txBody>
      </p:sp>
      <p:sp>
        <p:nvSpPr>
          <p:cNvPr id="40" name="TextBox 39">
            <a:extLst>
              <a:ext uri="{FF2B5EF4-FFF2-40B4-BE49-F238E27FC236}">
                <a16:creationId xmlns:a16="http://schemas.microsoft.com/office/drawing/2014/main" id="{D4674731-8FE5-4EC7-8873-163CF56F9FCC}"/>
              </a:ext>
            </a:extLst>
          </p:cNvPr>
          <p:cNvSpPr txBox="1"/>
          <p:nvPr>
            <p:custDataLst>
              <p:tags r:id="rId15"/>
            </p:custDataLst>
          </p:nvPr>
        </p:nvSpPr>
        <p:spPr>
          <a:xfrm>
            <a:off x="425205" y="6155484"/>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Taking breaks together</a:t>
            </a:r>
          </a:p>
        </p:txBody>
      </p:sp>
    </p:spTree>
    <p:extLst>
      <p:ext uri="{BB962C8B-B14F-4D97-AF65-F5344CB8AC3E}">
        <p14:creationId xmlns:p14="http://schemas.microsoft.com/office/powerpoint/2010/main" val="38350106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941006" y="2480537"/>
            <a:ext cx="7261987"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Deep breathing (“Smell the flower, blow out the candle”)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Drawing or journaling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Listening to music or reading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Taking a movement break or going outside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Talking to a trusted adult</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Using “I feel…” statements</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866027" y="568753"/>
            <a:ext cx="8356895"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Healthy Coping Skills for Students</a:t>
            </a:r>
          </a:p>
        </p:txBody>
      </p:sp>
    </p:spTree>
    <p:extLst>
      <p:ext uri="{BB962C8B-B14F-4D97-AF65-F5344CB8AC3E}">
        <p14:creationId xmlns:p14="http://schemas.microsoft.com/office/powerpoint/2010/main" val="31472572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941006" y="2619470"/>
            <a:ext cx="7261987"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Take deep breaths before responding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Model calm and patience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Reach out for support when needed</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Get enough rest and downtime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Remind yourself: </a:t>
            </a:r>
            <a:r>
              <a:rPr lang="en-US" sz="2800" u="sng" dirty="0">
                <a:latin typeface="APLPapaTroll" panose="02000603000000000000" pitchFamily="2" charset="0"/>
                <a:ea typeface="APLPapaTroll" panose="02000603000000000000" pitchFamily="2" charset="0"/>
              </a:rPr>
              <a:t>You’re doing your best</a:t>
            </a:r>
          </a:p>
        </p:txBody>
      </p:sp>
      <p:sp>
        <p:nvSpPr>
          <p:cNvPr id="19" name="TextBox 18">
            <a:extLst>
              <a:ext uri="{FF2B5EF4-FFF2-40B4-BE49-F238E27FC236}">
                <a16:creationId xmlns:a16="http://schemas.microsoft.com/office/drawing/2014/main" id="{7585E0A8-FA93-422D-BE82-71123C48644F}"/>
              </a:ext>
            </a:extLst>
          </p:cNvPr>
          <p:cNvSpPr txBox="1"/>
          <p:nvPr>
            <p:custDataLst>
              <p:tags r:id="rId2"/>
            </p:custDataLst>
          </p:nvPr>
        </p:nvSpPr>
        <p:spPr>
          <a:xfrm>
            <a:off x="866027" y="568753"/>
            <a:ext cx="8356895"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Healthy Coping Skills for Parents</a:t>
            </a:r>
          </a:p>
        </p:txBody>
      </p:sp>
    </p:spTree>
    <p:extLst>
      <p:ext uri="{BB962C8B-B14F-4D97-AF65-F5344CB8AC3E}">
        <p14:creationId xmlns:p14="http://schemas.microsoft.com/office/powerpoint/2010/main" val="19633521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a:blip r:embed="rId18"/>
          <a:stretch>
            <a:fillRect/>
          </a:stretch>
        </a:blipFill>
        <a:effectLst/>
      </p:bgPr>
    </p:b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7585E0A8-FA93-422D-BE82-71123C48644F}"/>
              </a:ext>
            </a:extLst>
          </p:cNvPr>
          <p:cNvSpPr txBox="1"/>
          <p:nvPr>
            <p:custDataLst>
              <p:tags r:id="rId1"/>
            </p:custDataLst>
          </p:nvPr>
        </p:nvSpPr>
        <p:spPr>
          <a:xfrm>
            <a:off x="787105" y="598720"/>
            <a:ext cx="8356895" cy="923330"/>
          </a:xfrm>
          <a:prstGeom prst="rect">
            <a:avLst/>
          </a:prstGeom>
          <a:noFill/>
        </p:spPr>
        <p:txBody>
          <a:bodyPr wrap="square" rtlCol="0">
            <a:spAutoFit/>
          </a:bodyPr>
          <a:lstStyle/>
          <a:p>
            <a:r>
              <a:rPr lang="en-US" sz="5400" dirty="0">
                <a:latin typeface="Cosmic Dust" pitchFamily="50" charset="0"/>
                <a:ea typeface="KASunshine" panose="02000603000000000000" pitchFamily="2" charset="0"/>
              </a:rPr>
              <a:t>Everyday Examples of Support</a:t>
            </a:r>
          </a:p>
        </p:txBody>
      </p:sp>
      <p:sp>
        <p:nvSpPr>
          <p:cNvPr id="10" name="TextBox 9">
            <a:extLst>
              <a:ext uri="{FF2B5EF4-FFF2-40B4-BE49-F238E27FC236}">
                <a16:creationId xmlns:a16="http://schemas.microsoft.com/office/drawing/2014/main" id="{4236B6FB-2EAB-4641-BEB6-EDEF9FDB339C}"/>
              </a:ext>
            </a:extLst>
          </p:cNvPr>
          <p:cNvSpPr txBox="1"/>
          <p:nvPr>
            <p:custDataLst>
              <p:tags r:id="rId2"/>
            </p:custDataLst>
          </p:nvPr>
        </p:nvSpPr>
        <p:spPr>
          <a:xfrm>
            <a:off x="1635151" y="1603094"/>
            <a:ext cx="2102933"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Situation</a:t>
            </a:r>
          </a:p>
        </p:txBody>
      </p:sp>
      <p:sp>
        <p:nvSpPr>
          <p:cNvPr id="12" name="TextBox 11">
            <a:extLst>
              <a:ext uri="{FF2B5EF4-FFF2-40B4-BE49-F238E27FC236}">
                <a16:creationId xmlns:a16="http://schemas.microsoft.com/office/drawing/2014/main" id="{7D1E4404-3C33-4742-B0E2-A08991B317B1}"/>
              </a:ext>
            </a:extLst>
          </p:cNvPr>
          <p:cNvSpPr txBox="1"/>
          <p:nvPr>
            <p:custDataLst>
              <p:tags r:id="rId3"/>
            </p:custDataLst>
          </p:nvPr>
        </p:nvSpPr>
        <p:spPr>
          <a:xfrm>
            <a:off x="4988064" y="1583220"/>
            <a:ext cx="3161452"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Helpful Response</a:t>
            </a:r>
          </a:p>
        </p:txBody>
      </p:sp>
      <p:sp>
        <p:nvSpPr>
          <p:cNvPr id="13" name="TextBox 12">
            <a:extLst>
              <a:ext uri="{FF2B5EF4-FFF2-40B4-BE49-F238E27FC236}">
                <a16:creationId xmlns:a16="http://schemas.microsoft.com/office/drawing/2014/main" id="{BBAFFBE5-2474-4675-AE9B-3D671D6D11D4}"/>
              </a:ext>
            </a:extLst>
          </p:cNvPr>
          <p:cNvSpPr txBox="1"/>
          <p:nvPr>
            <p:custDataLst>
              <p:tags r:id="rId4"/>
            </p:custDataLst>
          </p:nvPr>
        </p:nvSpPr>
        <p:spPr>
          <a:xfrm>
            <a:off x="994483" y="2274353"/>
            <a:ext cx="3267294"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is nervous about school</a:t>
            </a:r>
          </a:p>
        </p:txBody>
      </p:sp>
      <p:sp>
        <p:nvSpPr>
          <p:cNvPr id="14" name="TextBox 13">
            <a:extLst>
              <a:ext uri="{FF2B5EF4-FFF2-40B4-BE49-F238E27FC236}">
                <a16:creationId xmlns:a16="http://schemas.microsoft.com/office/drawing/2014/main" id="{EC0B29DC-5F98-403A-9C07-4AE88C0E0495}"/>
              </a:ext>
            </a:extLst>
          </p:cNvPr>
          <p:cNvSpPr txBox="1"/>
          <p:nvPr>
            <p:custDataLst>
              <p:tags r:id="rId5"/>
            </p:custDataLst>
          </p:nvPr>
        </p:nvSpPr>
        <p:spPr>
          <a:xfrm>
            <a:off x="1012874" y="2959009"/>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forgets homework</a:t>
            </a:r>
          </a:p>
        </p:txBody>
      </p:sp>
      <p:sp>
        <p:nvSpPr>
          <p:cNvPr id="15" name="TextBox 14">
            <a:extLst>
              <a:ext uri="{FF2B5EF4-FFF2-40B4-BE49-F238E27FC236}">
                <a16:creationId xmlns:a16="http://schemas.microsoft.com/office/drawing/2014/main" id="{5C1DE4C1-E612-4BCC-8337-02F23E8A2266}"/>
              </a:ext>
            </a:extLst>
          </p:cNvPr>
          <p:cNvSpPr txBox="1"/>
          <p:nvPr>
            <p:custDataLst>
              <p:tags r:id="rId6"/>
            </p:custDataLst>
          </p:nvPr>
        </p:nvSpPr>
        <p:spPr>
          <a:xfrm>
            <a:off x="4590392" y="2157931"/>
            <a:ext cx="3740279"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“It’s okay to feel nervous. Let’s think of one thing you can look forward to.”</a:t>
            </a:r>
          </a:p>
        </p:txBody>
      </p:sp>
      <p:sp>
        <p:nvSpPr>
          <p:cNvPr id="16" name="TextBox 15">
            <a:extLst>
              <a:ext uri="{FF2B5EF4-FFF2-40B4-BE49-F238E27FC236}">
                <a16:creationId xmlns:a16="http://schemas.microsoft.com/office/drawing/2014/main" id="{4A7F5F63-B11C-470C-92BE-F18FEB84BE96}"/>
              </a:ext>
            </a:extLst>
          </p:cNvPr>
          <p:cNvSpPr txBox="1"/>
          <p:nvPr>
            <p:custDataLst>
              <p:tags r:id="rId7"/>
            </p:custDataLst>
          </p:nvPr>
        </p:nvSpPr>
        <p:spPr>
          <a:xfrm>
            <a:off x="4609488" y="2856900"/>
            <a:ext cx="355912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“Everyone forgets sometimes. What can help us remember tomorrow?”</a:t>
            </a:r>
          </a:p>
        </p:txBody>
      </p:sp>
      <p:sp>
        <p:nvSpPr>
          <p:cNvPr id="20" name="TextBox 19">
            <a:extLst>
              <a:ext uri="{FF2B5EF4-FFF2-40B4-BE49-F238E27FC236}">
                <a16:creationId xmlns:a16="http://schemas.microsoft.com/office/drawing/2014/main" id="{DA5884A6-A54D-4A1F-B6B6-86F2B3C32C66}"/>
              </a:ext>
            </a:extLst>
          </p:cNvPr>
          <p:cNvSpPr txBox="1"/>
          <p:nvPr>
            <p:custDataLst>
              <p:tags r:id="rId8"/>
            </p:custDataLst>
          </p:nvPr>
        </p:nvSpPr>
        <p:spPr>
          <a:xfrm>
            <a:off x="4597756" y="3501506"/>
            <a:ext cx="3701146"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“I can tell you’re upset. Let’s both take a break and talk later.”</a:t>
            </a:r>
          </a:p>
        </p:txBody>
      </p:sp>
      <p:sp>
        <p:nvSpPr>
          <p:cNvPr id="21" name="TextBox 20">
            <a:extLst>
              <a:ext uri="{FF2B5EF4-FFF2-40B4-BE49-F238E27FC236}">
                <a16:creationId xmlns:a16="http://schemas.microsoft.com/office/drawing/2014/main" id="{791D8602-62BF-4DB8-8454-6C3E7E1D8A1E}"/>
              </a:ext>
            </a:extLst>
          </p:cNvPr>
          <p:cNvSpPr txBox="1"/>
          <p:nvPr>
            <p:custDataLst>
              <p:tags r:id="rId9"/>
            </p:custDataLst>
          </p:nvPr>
        </p:nvSpPr>
        <p:spPr>
          <a:xfrm>
            <a:off x="4585678" y="5605428"/>
            <a:ext cx="3701146"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“School feels hard right now. What’s one small thing that could make tomorrow better?”</a:t>
            </a:r>
          </a:p>
        </p:txBody>
      </p:sp>
      <p:sp>
        <p:nvSpPr>
          <p:cNvPr id="22" name="TextBox 21">
            <a:extLst>
              <a:ext uri="{FF2B5EF4-FFF2-40B4-BE49-F238E27FC236}">
                <a16:creationId xmlns:a16="http://schemas.microsoft.com/office/drawing/2014/main" id="{9DD667B9-C3E8-4B90-BECA-1AAE792B8475}"/>
              </a:ext>
            </a:extLst>
          </p:cNvPr>
          <p:cNvSpPr txBox="1"/>
          <p:nvPr>
            <p:custDataLst>
              <p:tags r:id="rId10"/>
            </p:custDataLst>
          </p:nvPr>
        </p:nvSpPr>
        <p:spPr>
          <a:xfrm>
            <a:off x="4534819" y="4943274"/>
            <a:ext cx="3695532" cy="553998"/>
          </a:xfrm>
          <a:prstGeom prst="rect">
            <a:avLst/>
          </a:prstGeom>
          <a:noFill/>
        </p:spPr>
        <p:txBody>
          <a:bodyPr wrap="square" rtlCol="0">
            <a:spAutoFit/>
          </a:bodyPr>
          <a:lstStyle/>
          <a:p>
            <a:r>
              <a:rPr lang="en-US" sz="1500" dirty="0">
                <a:latin typeface="APLPapaTroll" panose="02000603000000000000" pitchFamily="2" charset="0"/>
                <a:ea typeface="APLPapaTroll" panose="02000603000000000000" pitchFamily="2" charset="0"/>
              </a:rPr>
              <a:t>“It’s normal to feel nervous when you care about doing well. Let’s practice together.”</a:t>
            </a:r>
          </a:p>
        </p:txBody>
      </p:sp>
      <p:sp>
        <p:nvSpPr>
          <p:cNvPr id="23" name="TextBox 22">
            <a:extLst>
              <a:ext uri="{FF2B5EF4-FFF2-40B4-BE49-F238E27FC236}">
                <a16:creationId xmlns:a16="http://schemas.microsoft.com/office/drawing/2014/main" id="{A75DD994-B4A9-4387-9D34-E95F3E68A382}"/>
              </a:ext>
            </a:extLst>
          </p:cNvPr>
          <p:cNvSpPr txBox="1"/>
          <p:nvPr>
            <p:custDataLst>
              <p:tags r:id="rId11"/>
            </p:custDataLst>
          </p:nvPr>
        </p:nvSpPr>
        <p:spPr>
          <a:xfrm>
            <a:off x="965161" y="3694276"/>
            <a:ext cx="3559125"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shuts down or yells</a:t>
            </a:r>
          </a:p>
        </p:txBody>
      </p:sp>
      <p:sp>
        <p:nvSpPr>
          <p:cNvPr id="24" name="TextBox 23">
            <a:extLst>
              <a:ext uri="{FF2B5EF4-FFF2-40B4-BE49-F238E27FC236}">
                <a16:creationId xmlns:a16="http://schemas.microsoft.com/office/drawing/2014/main" id="{640D54ED-0286-4A02-846E-358A793CACC0}"/>
              </a:ext>
            </a:extLst>
          </p:cNvPr>
          <p:cNvSpPr txBox="1"/>
          <p:nvPr>
            <p:custDataLst>
              <p:tags r:id="rId12"/>
            </p:custDataLst>
          </p:nvPr>
        </p:nvSpPr>
        <p:spPr>
          <a:xfrm>
            <a:off x="884297" y="5682906"/>
            <a:ext cx="370114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says they hate school</a:t>
            </a:r>
          </a:p>
        </p:txBody>
      </p:sp>
      <p:sp>
        <p:nvSpPr>
          <p:cNvPr id="25" name="TextBox 24">
            <a:extLst>
              <a:ext uri="{FF2B5EF4-FFF2-40B4-BE49-F238E27FC236}">
                <a16:creationId xmlns:a16="http://schemas.microsoft.com/office/drawing/2014/main" id="{0385D287-5802-473B-8906-D13481BF64E9}"/>
              </a:ext>
            </a:extLst>
          </p:cNvPr>
          <p:cNvSpPr txBox="1"/>
          <p:nvPr>
            <p:custDataLst>
              <p:tags r:id="rId13"/>
            </p:custDataLst>
          </p:nvPr>
        </p:nvSpPr>
        <p:spPr>
          <a:xfrm>
            <a:off x="871114" y="4837150"/>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is nervous about a presentation</a:t>
            </a:r>
          </a:p>
        </p:txBody>
      </p:sp>
      <p:sp>
        <p:nvSpPr>
          <p:cNvPr id="26" name="TextBox 25">
            <a:extLst>
              <a:ext uri="{FF2B5EF4-FFF2-40B4-BE49-F238E27FC236}">
                <a16:creationId xmlns:a16="http://schemas.microsoft.com/office/drawing/2014/main" id="{10B6B32E-1BE5-4081-8B40-55D74848BC41}"/>
              </a:ext>
            </a:extLst>
          </p:cNvPr>
          <p:cNvSpPr txBox="1"/>
          <p:nvPr>
            <p:custDataLst>
              <p:tags r:id="rId14"/>
            </p:custDataLst>
          </p:nvPr>
        </p:nvSpPr>
        <p:spPr>
          <a:xfrm>
            <a:off x="913648" y="4323216"/>
            <a:ext cx="4074415" cy="369332"/>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Child argues with a sibling</a:t>
            </a:r>
          </a:p>
        </p:txBody>
      </p:sp>
      <p:sp>
        <p:nvSpPr>
          <p:cNvPr id="27" name="TextBox 26">
            <a:extLst>
              <a:ext uri="{FF2B5EF4-FFF2-40B4-BE49-F238E27FC236}">
                <a16:creationId xmlns:a16="http://schemas.microsoft.com/office/drawing/2014/main" id="{B6C99901-8D7B-4BF9-900A-53B0167E4049}"/>
              </a:ext>
            </a:extLst>
          </p:cNvPr>
          <p:cNvSpPr txBox="1"/>
          <p:nvPr>
            <p:custDataLst>
              <p:tags r:id="rId15"/>
            </p:custDataLst>
          </p:nvPr>
        </p:nvSpPr>
        <p:spPr>
          <a:xfrm>
            <a:off x="4597756" y="4222539"/>
            <a:ext cx="3701146"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“You’re both upset. Let’s take turns explaining what happened.”</a:t>
            </a:r>
          </a:p>
        </p:txBody>
      </p:sp>
    </p:spTree>
    <p:extLst>
      <p:ext uri="{BB962C8B-B14F-4D97-AF65-F5344CB8AC3E}">
        <p14:creationId xmlns:p14="http://schemas.microsoft.com/office/powerpoint/2010/main" val="29401291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a:blip r:embed="rId17"/>
          <a:stretch>
            <a:fillRect/>
          </a:stretch>
        </a:blip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4236B6FB-2EAB-4641-BEB6-EDEF9FDB339C}"/>
              </a:ext>
            </a:extLst>
          </p:cNvPr>
          <p:cNvSpPr txBox="1"/>
          <p:nvPr>
            <p:custDataLst>
              <p:tags r:id="rId1"/>
            </p:custDataLst>
          </p:nvPr>
        </p:nvSpPr>
        <p:spPr>
          <a:xfrm>
            <a:off x="1635151" y="1603094"/>
            <a:ext cx="2102933"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Situation</a:t>
            </a:r>
          </a:p>
        </p:txBody>
      </p:sp>
      <p:sp>
        <p:nvSpPr>
          <p:cNvPr id="12" name="TextBox 11">
            <a:extLst>
              <a:ext uri="{FF2B5EF4-FFF2-40B4-BE49-F238E27FC236}">
                <a16:creationId xmlns:a16="http://schemas.microsoft.com/office/drawing/2014/main" id="{7D1E4404-3C33-4742-B0E2-A08991B317B1}"/>
              </a:ext>
            </a:extLst>
          </p:cNvPr>
          <p:cNvSpPr txBox="1"/>
          <p:nvPr>
            <p:custDataLst>
              <p:tags r:id="rId2"/>
            </p:custDataLst>
          </p:nvPr>
        </p:nvSpPr>
        <p:spPr>
          <a:xfrm>
            <a:off x="4988064" y="1583220"/>
            <a:ext cx="3161452" cy="523220"/>
          </a:xfrm>
          <a:prstGeom prst="rect">
            <a:avLst/>
          </a:prstGeom>
          <a:noFill/>
        </p:spPr>
        <p:txBody>
          <a:bodyPr wrap="square" rtlCol="0">
            <a:spAutoFit/>
          </a:bodyPr>
          <a:lstStyle/>
          <a:p>
            <a:r>
              <a:rPr lang="en-US" sz="2800" dirty="0">
                <a:latin typeface="APLPapaTroll" panose="02000603000000000000" pitchFamily="2" charset="0"/>
                <a:ea typeface="APLPapaTroll" panose="02000603000000000000" pitchFamily="2" charset="0"/>
              </a:rPr>
              <a:t>Helpful Response</a:t>
            </a:r>
          </a:p>
        </p:txBody>
      </p:sp>
      <p:sp>
        <p:nvSpPr>
          <p:cNvPr id="13" name="TextBox 12">
            <a:extLst>
              <a:ext uri="{FF2B5EF4-FFF2-40B4-BE49-F238E27FC236}">
                <a16:creationId xmlns:a16="http://schemas.microsoft.com/office/drawing/2014/main" id="{BBAFFBE5-2474-4675-AE9B-3D671D6D11D4}"/>
              </a:ext>
            </a:extLst>
          </p:cNvPr>
          <p:cNvSpPr txBox="1"/>
          <p:nvPr>
            <p:custDataLst>
              <p:tags r:id="rId3"/>
            </p:custDataLst>
          </p:nvPr>
        </p:nvSpPr>
        <p:spPr>
          <a:xfrm>
            <a:off x="865926" y="2129516"/>
            <a:ext cx="3267294"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doesn’t want to attend practice or club</a:t>
            </a:r>
          </a:p>
        </p:txBody>
      </p:sp>
      <p:sp>
        <p:nvSpPr>
          <p:cNvPr id="14" name="TextBox 13">
            <a:extLst>
              <a:ext uri="{FF2B5EF4-FFF2-40B4-BE49-F238E27FC236}">
                <a16:creationId xmlns:a16="http://schemas.microsoft.com/office/drawing/2014/main" id="{EC0B29DC-5F98-403A-9C07-4AE88C0E0495}"/>
              </a:ext>
            </a:extLst>
          </p:cNvPr>
          <p:cNvSpPr txBox="1"/>
          <p:nvPr>
            <p:custDataLst>
              <p:tags r:id="rId4"/>
            </p:custDataLst>
          </p:nvPr>
        </p:nvSpPr>
        <p:spPr>
          <a:xfrm>
            <a:off x="855581" y="2963222"/>
            <a:ext cx="355912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is frustrated with a task</a:t>
            </a:r>
          </a:p>
        </p:txBody>
      </p:sp>
      <p:sp>
        <p:nvSpPr>
          <p:cNvPr id="15" name="TextBox 14">
            <a:extLst>
              <a:ext uri="{FF2B5EF4-FFF2-40B4-BE49-F238E27FC236}">
                <a16:creationId xmlns:a16="http://schemas.microsoft.com/office/drawing/2014/main" id="{5C1DE4C1-E612-4BCC-8337-02F23E8A2266}"/>
              </a:ext>
            </a:extLst>
          </p:cNvPr>
          <p:cNvSpPr txBox="1"/>
          <p:nvPr>
            <p:custDataLst>
              <p:tags r:id="rId5"/>
            </p:custDataLst>
          </p:nvPr>
        </p:nvSpPr>
        <p:spPr>
          <a:xfrm>
            <a:off x="4590392" y="2157931"/>
            <a:ext cx="365944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“Sounds like you’re not feeling up for it today. Can you tell me what’s going on?”</a:t>
            </a:r>
          </a:p>
        </p:txBody>
      </p:sp>
      <p:sp>
        <p:nvSpPr>
          <p:cNvPr id="16" name="TextBox 15">
            <a:extLst>
              <a:ext uri="{FF2B5EF4-FFF2-40B4-BE49-F238E27FC236}">
                <a16:creationId xmlns:a16="http://schemas.microsoft.com/office/drawing/2014/main" id="{4A7F5F63-B11C-470C-92BE-F18FEB84BE96}"/>
              </a:ext>
            </a:extLst>
          </p:cNvPr>
          <p:cNvSpPr txBox="1"/>
          <p:nvPr>
            <p:custDataLst>
              <p:tags r:id="rId6"/>
            </p:custDataLst>
          </p:nvPr>
        </p:nvSpPr>
        <p:spPr>
          <a:xfrm>
            <a:off x="4609488" y="2856900"/>
            <a:ext cx="3659445"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“It’s hard, but I believe you can do it. Let’s try one step together.”</a:t>
            </a:r>
          </a:p>
        </p:txBody>
      </p:sp>
      <p:sp>
        <p:nvSpPr>
          <p:cNvPr id="20" name="TextBox 19">
            <a:extLst>
              <a:ext uri="{FF2B5EF4-FFF2-40B4-BE49-F238E27FC236}">
                <a16:creationId xmlns:a16="http://schemas.microsoft.com/office/drawing/2014/main" id="{DA5884A6-A54D-4A1F-B6B6-86F2B3C32C66}"/>
              </a:ext>
            </a:extLst>
          </p:cNvPr>
          <p:cNvSpPr txBox="1"/>
          <p:nvPr>
            <p:custDataLst>
              <p:tags r:id="rId7"/>
            </p:custDataLst>
          </p:nvPr>
        </p:nvSpPr>
        <p:spPr>
          <a:xfrm>
            <a:off x="4571999" y="3501506"/>
            <a:ext cx="3799505" cy="584775"/>
          </a:xfrm>
          <a:prstGeom prst="rect">
            <a:avLst/>
          </a:prstGeom>
          <a:noFill/>
        </p:spPr>
        <p:txBody>
          <a:bodyPr wrap="square" rtlCol="0">
            <a:spAutoFit/>
          </a:bodyPr>
          <a:lstStyle/>
          <a:p>
            <a:r>
              <a:rPr lang="en-US" sz="1600" dirty="0">
                <a:latin typeface="APLPapaTroll" panose="02000603000000000000" pitchFamily="2" charset="0"/>
                <a:ea typeface="APLPapaTroll" panose="02000603000000000000" pitchFamily="2" charset="0"/>
              </a:rPr>
              <a:t>“That was a tough situation. What do you think you could try differently next time?”</a:t>
            </a:r>
          </a:p>
        </p:txBody>
      </p:sp>
      <p:sp>
        <p:nvSpPr>
          <p:cNvPr id="21" name="TextBox 20">
            <a:extLst>
              <a:ext uri="{FF2B5EF4-FFF2-40B4-BE49-F238E27FC236}">
                <a16:creationId xmlns:a16="http://schemas.microsoft.com/office/drawing/2014/main" id="{791D8602-62BF-4DB8-8454-6C3E7E1D8A1E}"/>
              </a:ext>
            </a:extLst>
          </p:cNvPr>
          <p:cNvSpPr txBox="1"/>
          <p:nvPr>
            <p:custDataLst>
              <p:tags r:id="rId8"/>
            </p:custDataLst>
          </p:nvPr>
        </p:nvSpPr>
        <p:spPr>
          <a:xfrm>
            <a:off x="4567787" y="5533197"/>
            <a:ext cx="3701146" cy="646331"/>
          </a:xfrm>
          <a:prstGeom prst="rect">
            <a:avLst/>
          </a:prstGeom>
          <a:noFill/>
        </p:spPr>
        <p:txBody>
          <a:bodyPr wrap="square" rtlCol="0">
            <a:spAutoFit/>
          </a:bodyPr>
          <a:lstStyle/>
          <a:p>
            <a:r>
              <a:rPr lang="en-US" dirty="0">
                <a:latin typeface="APLPapaTroll" panose="02000603000000000000" pitchFamily="2" charset="0"/>
                <a:ea typeface="APLPapaTroll" panose="02000603000000000000" pitchFamily="2" charset="0"/>
              </a:rPr>
              <a:t>“Mistakes help our brains grow. I’m proud you’re trying!”</a:t>
            </a:r>
          </a:p>
        </p:txBody>
      </p:sp>
      <p:sp>
        <p:nvSpPr>
          <p:cNvPr id="22" name="TextBox 21">
            <a:extLst>
              <a:ext uri="{FF2B5EF4-FFF2-40B4-BE49-F238E27FC236}">
                <a16:creationId xmlns:a16="http://schemas.microsoft.com/office/drawing/2014/main" id="{9DD667B9-C3E8-4B90-BECA-1AAE792B8475}"/>
              </a:ext>
            </a:extLst>
          </p:cNvPr>
          <p:cNvSpPr txBox="1"/>
          <p:nvPr>
            <p:custDataLst>
              <p:tags r:id="rId9"/>
            </p:custDataLst>
          </p:nvPr>
        </p:nvSpPr>
        <p:spPr>
          <a:xfrm>
            <a:off x="4563056" y="4845877"/>
            <a:ext cx="3695532" cy="738664"/>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“I get that you like your screen time. Let’s make sure it fits with homework, sleep, and other fun things too.”</a:t>
            </a:r>
          </a:p>
        </p:txBody>
      </p:sp>
      <p:sp>
        <p:nvSpPr>
          <p:cNvPr id="23" name="TextBox 22">
            <a:extLst>
              <a:ext uri="{FF2B5EF4-FFF2-40B4-BE49-F238E27FC236}">
                <a16:creationId xmlns:a16="http://schemas.microsoft.com/office/drawing/2014/main" id="{A75DD994-B4A9-4387-9D34-E95F3E68A382}"/>
              </a:ext>
            </a:extLst>
          </p:cNvPr>
          <p:cNvSpPr txBox="1"/>
          <p:nvPr>
            <p:custDataLst>
              <p:tags r:id="rId10"/>
            </p:custDataLst>
          </p:nvPr>
        </p:nvSpPr>
        <p:spPr>
          <a:xfrm>
            <a:off x="874677" y="3512143"/>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makes a poor choice at school</a:t>
            </a:r>
          </a:p>
        </p:txBody>
      </p:sp>
      <p:sp>
        <p:nvSpPr>
          <p:cNvPr id="24" name="TextBox 23">
            <a:extLst>
              <a:ext uri="{FF2B5EF4-FFF2-40B4-BE49-F238E27FC236}">
                <a16:creationId xmlns:a16="http://schemas.microsoft.com/office/drawing/2014/main" id="{640D54ED-0286-4A02-846E-358A793CACC0}"/>
              </a:ext>
            </a:extLst>
          </p:cNvPr>
          <p:cNvSpPr txBox="1"/>
          <p:nvPr>
            <p:custDataLst>
              <p:tags r:id="rId11"/>
            </p:custDataLst>
          </p:nvPr>
        </p:nvSpPr>
        <p:spPr>
          <a:xfrm>
            <a:off x="882933" y="5680721"/>
            <a:ext cx="3701146"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hides mistakes</a:t>
            </a:r>
          </a:p>
        </p:txBody>
      </p:sp>
      <p:sp>
        <p:nvSpPr>
          <p:cNvPr id="25" name="TextBox 24">
            <a:extLst>
              <a:ext uri="{FF2B5EF4-FFF2-40B4-BE49-F238E27FC236}">
                <a16:creationId xmlns:a16="http://schemas.microsoft.com/office/drawing/2014/main" id="{0385D287-5802-473B-8906-D13481BF64E9}"/>
              </a:ext>
            </a:extLst>
          </p:cNvPr>
          <p:cNvSpPr txBox="1"/>
          <p:nvPr>
            <p:custDataLst>
              <p:tags r:id="rId12"/>
            </p:custDataLst>
          </p:nvPr>
        </p:nvSpPr>
        <p:spPr>
          <a:xfrm>
            <a:off x="871114" y="4837150"/>
            <a:ext cx="3559125" cy="707886"/>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Your child spends too much time on screens</a:t>
            </a:r>
          </a:p>
        </p:txBody>
      </p:sp>
      <p:sp>
        <p:nvSpPr>
          <p:cNvPr id="26" name="TextBox 25">
            <a:extLst>
              <a:ext uri="{FF2B5EF4-FFF2-40B4-BE49-F238E27FC236}">
                <a16:creationId xmlns:a16="http://schemas.microsoft.com/office/drawing/2014/main" id="{10B6B32E-1BE5-4081-8B40-55D74848BC41}"/>
              </a:ext>
            </a:extLst>
          </p:cNvPr>
          <p:cNvSpPr txBox="1"/>
          <p:nvPr>
            <p:custDataLst>
              <p:tags r:id="rId13"/>
            </p:custDataLst>
          </p:nvPr>
        </p:nvSpPr>
        <p:spPr>
          <a:xfrm>
            <a:off x="882933" y="4310082"/>
            <a:ext cx="3695532" cy="400110"/>
          </a:xfrm>
          <a:prstGeom prst="rect">
            <a:avLst/>
          </a:prstGeom>
          <a:noFill/>
        </p:spPr>
        <p:txBody>
          <a:bodyPr wrap="square" rtlCol="0">
            <a:spAutoFit/>
          </a:bodyPr>
          <a:lstStyle/>
          <a:p>
            <a:r>
              <a:rPr lang="en-US" sz="2000" dirty="0">
                <a:latin typeface="APLPapaTroll" panose="02000603000000000000" pitchFamily="2" charset="0"/>
                <a:ea typeface="APLPapaTroll" panose="02000603000000000000" pitchFamily="2" charset="0"/>
              </a:rPr>
              <a:t>Child cries over small things</a:t>
            </a:r>
          </a:p>
        </p:txBody>
      </p:sp>
      <p:sp>
        <p:nvSpPr>
          <p:cNvPr id="27" name="TextBox 26">
            <a:extLst>
              <a:ext uri="{FF2B5EF4-FFF2-40B4-BE49-F238E27FC236}">
                <a16:creationId xmlns:a16="http://schemas.microsoft.com/office/drawing/2014/main" id="{B6C99901-8D7B-4BF9-900A-53B0167E4049}"/>
              </a:ext>
            </a:extLst>
          </p:cNvPr>
          <p:cNvSpPr txBox="1"/>
          <p:nvPr>
            <p:custDataLst>
              <p:tags r:id="rId14"/>
            </p:custDataLst>
          </p:nvPr>
        </p:nvSpPr>
        <p:spPr>
          <a:xfrm>
            <a:off x="4569181" y="4271243"/>
            <a:ext cx="3799504" cy="523220"/>
          </a:xfrm>
          <a:prstGeom prst="rect">
            <a:avLst/>
          </a:prstGeom>
          <a:noFill/>
        </p:spPr>
        <p:txBody>
          <a:bodyPr wrap="square" rtlCol="0">
            <a:spAutoFit/>
          </a:bodyPr>
          <a:lstStyle/>
          <a:p>
            <a:r>
              <a:rPr lang="en-US" sz="1400" dirty="0">
                <a:latin typeface="APLPapaTroll" panose="02000603000000000000" pitchFamily="2" charset="0"/>
                <a:ea typeface="APLPapaTroll" panose="02000603000000000000" pitchFamily="2" charset="0"/>
              </a:rPr>
              <a:t>“It sounds like you’ve had a lot of feelings today. Want to take a break or draw about it?”</a:t>
            </a:r>
          </a:p>
        </p:txBody>
      </p:sp>
    </p:spTree>
    <p:extLst>
      <p:ext uri="{BB962C8B-B14F-4D97-AF65-F5344CB8AC3E}">
        <p14:creationId xmlns:p14="http://schemas.microsoft.com/office/powerpoint/2010/main" val="5604888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8CA0568-4E30-4131-BAFF-F9BA5067EEC2}"/>
              </a:ext>
            </a:extLst>
          </p:cNvPr>
          <p:cNvSpPr txBox="1"/>
          <p:nvPr>
            <p:custDataLst>
              <p:tags r:id="rId1"/>
            </p:custDataLst>
          </p:nvPr>
        </p:nvSpPr>
        <p:spPr>
          <a:xfrm>
            <a:off x="438374" y="1665997"/>
            <a:ext cx="6772052" cy="4893647"/>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Emotions or behaviors that last or worsen after 2 weeks.</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Loss of interest in fun activities.</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Talk of feeling worthless or wanting to disappear.</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Ask for help from the school counselor, pediatrician, or mental-health professional</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Trust your instincts — early help is most effective.</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Resources: School counselor or psychologist. Pediatrician or mental health professional.</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Crisis Text Line: Text HOME to 741741988 Suicide &amp; Crisis Lifeline.</a:t>
            </a:r>
          </a:p>
        </p:txBody>
      </p:sp>
      <p:sp>
        <p:nvSpPr>
          <p:cNvPr id="9" name="TextBox 8">
            <a:extLst>
              <a:ext uri="{FF2B5EF4-FFF2-40B4-BE49-F238E27FC236}">
                <a16:creationId xmlns:a16="http://schemas.microsoft.com/office/drawing/2014/main" id="{1C18E7FD-5038-4658-A707-F09E35661071}"/>
              </a:ext>
            </a:extLst>
          </p:cNvPr>
          <p:cNvSpPr txBox="1"/>
          <p:nvPr>
            <p:custDataLst>
              <p:tags r:id="rId2"/>
            </p:custDataLst>
          </p:nvPr>
        </p:nvSpPr>
        <p:spPr>
          <a:xfrm>
            <a:off x="284817" y="464688"/>
            <a:ext cx="8311471" cy="830997"/>
          </a:xfrm>
          <a:prstGeom prst="rect">
            <a:avLst/>
          </a:prstGeom>
          <a:noFill/>
        </p:spPr>
        <p:txBody>
          <a:bodyPr wrap="square" rtlCol="0">
            <a:spAutoFit/>
          </a:bodyPr>
          <a:lstStyle/>
          <a:p>
            <a:r>
              <a:rPr lang="en-US" sz="4800" dirty="0">
                <a:highlight>
                  <a:srgbClr val="FFEEA9"/>
                </a:highlight>
                <a:latin typeface="Cosmic Dust" pitchFamily="50" charset="0"/>
                <a:ea typeface="KASunshine" panose="02000603000000000000" pitchFamily="2" charset="0"/>
              </a:rPr>
              <a:t>When to Seek Professional Help</a:t>
            </a:r>
          </a:p>
        </p:txBody>
      </p:sp>
    </p:spTree>
    <p:extLst>
      <p:ext uri="{BB962C8B-B14F-4D97-AF65-F5344CB8AC3E}">
        <p14:creationId xmlns:p14="http://schemas.microsoft.com/office/powerpoint/2010/main" val="1658850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5082C76-DABC-4281-B6BA-6C0B3626D88E}"/>
              </a:ext>
            </a:extLst>
          </p:cNvPr>
          <p:cNvSpPr txBox="1"/>
          <p:nvPr>
            <p:custDataLst>
              <p:tags r:id="rId1"/>
            </p:custDataLst>
          </p:nvPr>
        </p:nvSpPr>
        <p:spPr>
          <a:xfrm>
            <a:off x="431042" y="1938040"/>
            <a:ext cx="8109643"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Emotional health is how children handle feelings, friendships, and challenges.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It’s just as important as physical health.</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Kids who feel safe and supported are  better learners and friends.</a:t>
            </a:r>
          </a:p>
        </p:txBody>
      </p:sp>
      <p:sp>
        <p:nvSpPr>
          <p:cNvPr id="9" name="TextBox 8">
            <a:extLst>
              <a:ext uri="{FF2B5EF4-FFF2-40B4-BE49-F238E27FC236}">
                <a16:creationId xmlns:a16="http://schemas.microsoft.com/office/drawing/2014/main" id="{58AB39C1-A6A0-4F87-998E-FAD28F3BE342}"/>
              </a:ext>
            </a:extLst>
          </p:cNvPr>
          <p:cNvSpPr txBox="1"/>
          <p:nvPr>
            <p:custDataLst>
              <p:tags r:id="rId2"/>
            </p:custDataLst>
          </p:nvPr>
        </p:nvSpPr>
        <p:spPr>
          <a:xfrm>
            <a:off x="151002" y="1291709"/>
            <a:ext cx="8900720" cy="707886"/>
          </a:xfrm>
          <a:prstGeom prst="rect">
            <a:avLst/>
          </a:prstGeom>
          <a:noFill/>
        </p:spPr>
        <p:txBody>
          <a:bodyPr wrap="square" rtlCol="0">
            <a:spAutoFit/>
          </a:bodyPr>
          <a:lstStyle/>
          <a:p>
            <a:r>
              <a:rPr lang="en-US" sz="4000" dirty="0">
                <a:highlight>
                  <a:srgbClr val="FFA9CC"/>
                </a:highlight>
                <a:latin typeface="Cosmic Dust" pitchFamily="50" charset="0"/>
                <a:ea typeface="KASunshine" panose="02000603000000000000" pitchFamily="2" charset="0"/>
              </a:rPr>
              <a:t>Why Mental Health Matters in Elementary</a:t>
            </a:r>
          </a:p>
        </p:txBody>
      </p:sp>
      <p:sp>
        <p:nvSpPr>
          <p:cNvPr id="10" name="TextBox 9">
            <a:extLst>
              <a:ext uri="{FF2B5EF4-FFF2-40B4-BE49-F238E27FC236}">
                <a16:creationId xmlns:a16="http://schemas.microsoft.com/office/drawing/2014/main" id="{E81611EB-961F-4156-902D-DA26CDB2232A}"/>
              </a:ext>
            </a:extLst>
          </p:cNvPr>
          <p:cNvSpPr txBox="1"/>
          <p:nvPr>
            <p:custDataLst>
              <p:tags r:id="rId3"/>
            </p:custDataLst>
          </p:nvPr>
        </p:nvSpPr>
        <p:spPr>
          <a:xfrm>
            <a:off x="4709445" y="47012"/>
            <a:ext cx="4272323" cy="923330"/>
          </a:xfrm>
          <a:prstGeom prst="rect">
            <a:avLst/>
          </a:prstGeom>
          <a:noFill/>
        </p:spPr>
        <p:txBody>
          <a:bodyPr wrap="none" rtlCol="0">
            <a:spAutoFit/>
          </a:bodyPr>
          <a:lstStyle/>
          <a:p>
            <a:r>
              <a:rPr lang="en-US" sz="5400" dirty="0">
                <a:latin typeface="Cosmic Dust" pitchFamily="50" charset="0"/>
                <a:ea typeface="KASunshine" panose="02000603000000000000" pitchFamily="2" charset="0"/>
              </a:rPr>
              <a:t>Parent Workshop</a:t>
            </a:r>
          </a:p>
        </p:txBody>
      </p:sp>
    </p:spTree>
    <p:extLst>
      <p:ext uri="{BB962C8B-B14F-4D97-AF65-F5344CB8AC3E}">
        <p14:creationId xmlns:p14="http://schemas.microsoft.com/office/powerpoint/2010/main" val="2645658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899899" y="2052085"/>
            <a:ext cx="7261987" cy="3539430"/>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Kids learn emotional skills from calm, caring adults.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Listening, patience, and routine create safety.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Every small moment of connection builds lifelong confidence.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You don’t have to do it alone — reach out for support.</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899899" y="724047"/>
            <a:ext cx="8356895" cy="1015663"/>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Key Takeaways for Parents</a:t>
            </a:r>
          </a:p>
        </p:txBody>
      </p:sp>
    </p:spTree>
    <p:extLst>
      <p:ext uri="{BB962C8B-B14F-4D97-AF65-F5344CB8AC3E}">
        <p14:creationId xmlns:p14="http://schemas.microsoft.com/office/powerpoint/2010/main" val="17694717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241827"/>
            <a:ext cx="7261987"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What challenges have you noticed at home or school?</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What strategies have worked for your family?</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What resources do you wish schools provided more of?</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950628" y="514529"/>
            <a:ext cx="8356895" cy="1446550"/>
          </a:xfrm>
          <a:prstGeom prst="rect">
            <a:avLst/>
          </a:prstGeom>
          <a:noFill/>
        </p:spPr>
        <p:txBody>
          <a:bodyPr wrap="square" rtlCol="0">
            <a:spAutoFit/>
          </a:bodyPr>
          <a:lstStyle/>
          <a:p>
            <a:r>
              <a:rPr lang="en-US" sz="8800" dirty="0">
                <a:latin typeface="Cosmic Dust" pitchFamily="50" charset="0"/>
                <a:ea typeface="KASunshine" panose="02000603000000000000" pitchFamily="2" charset="0"/>
              </a:rPr>
              <a:t>Discussion</a:t>
            </a:r>
          </a:p>
        </p:txBody>
      </p:sp>
    </p:spTree>
    <p:extLst>
      <p:ext uri="{BB962C8B-B14F-4D97-AF65-F5344CB8AC3E}">
        <p14:creationId xmlns:p14="http://schemas.microsoft.com/office/powerpoint/2010/main" val="1925685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241827"/>
            <a:ext cx="7261987"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Thank you for partnering to support your child’s well-being!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Contact your school counselor anytime.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Follow up with local or online mental health resources.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Remember: Mental health is health.</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766891" y="390088"/>
            <a:ext cx="8356895" cy="1446550"/>
          </a:xfrm>
          <a:prstGeom prst="rect">
            <a:avLst/>
          </a:prstGeom>
          <a:noFill/>
        </p:spPr>
        <p:txBody>
          <a:bodyPr wrap="square" rtlCol="0">
            <a:spAutoFit/>
          </a:bodyPr>
          <a:lstStyle/>
          <a:p>
            <a:r>
              <a:rPr lang="en-US" sz="8800" dirty="0">
                <a:latin typeface="Cosmic Dust" pitchFamily="50" charset="0"/>
                <a:ea typeface="KASunshine" panose="02000603000000000000" pitchFamily="2" charset="0"/>
              </a:rPr>
              <a:t>Closing &amp; Resources</a:t>
            </a:r>
          </a:p>
        </p:txBody>
      </p:sp>
    </p:spTree>
    <p:extLst>
      <p:ext uri="{BB962C8B-B14F-4D97-AF65-F5344CB8AC3E}">
        <p14:creationId xmlns:p14="http://schemas.microsoft.com/office/powerpoint/2010/main" val="9579550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92765" y="2088131"/>
            <a:ext cx="7831825"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Worries about school or separation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Trouble making or keeping friends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Big feelings (anger, sadness, frustration)</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Perfectionism or fear of mistakes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Difficulty calming down after conflict</a:t>
            </a:r>
          </a:p>
        </p:txBody>
      </p:sp>
      <p:sp>
        <p:nvSpPr>
          <p:cNvPr id="10" name="TextBox 9">
            <a:extLst>
              <a:ext uri="{FF2B5EF4-FFF2-40B4-BE49-F238E27FC236}">
                <a16:creationId xmlns:a16="http://schemas.microsoft.com/office/drawing/2014/main" id="{6C98AA04-1DCF-4046-A53B-BDA1CD4D5EB9}"/>
              </a:ext>
            </a:extLst>
          </p:cNvPr>
          <p:cNvSpPr txBox="1"/>
          <p:nvPr>
            <p:custDataLst>
              <p:tags r:id="rId2"/>
            </p:custDataLst>
          </p:nvPr>
        </p:nvSpPr>
        <p:spPr>
          <a:xfrm>
            <a:off x="2949983" y="1285423"/>
            <a:ext cx="8356895"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Challenges in Childhood</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678137" y="596484"/>
            <a:ext cx="1994052" cy="830997"/>
          </a:xfrm>
          <a:prstGeom prst="rect">
            <a:avLst/>
          </a:prstGeom>
          <a:noFill/>
        </p:spPr>
        <p:txBody>
          <a:bodyPr wrap="square" rtlCol="0">
            <a:spAutoFit/>
          </a:bodyPr>
          <a:lstStyle/>
          <a:p>
            <a:r>
              <a:rPr lang="en-US" sz="4800" dirty="0">
                <a:latin typeface="Cosmic Dust" pitchFamily="50" charset="0"/>
                <a:ea typeface="KASunshine" panose="02000603000000000000" pitchFamily="2" charset="0"/>
              </a:rPr>
              <a:t>Common</a:t>
            </a:r>
          </a:p>
        </p:txBody>
      </p:sp>
    </p:spTree>
    <p:extLst>
      <p:ext uri="{BB962C8B-B14F-4D97-AF65-F5344CB8AC3E}">
        <p14:creationId xmlns:p14="http://schemas.microsoft.com/office/powerpoint/2010/main" val="3700849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1" y="2334068"/>
            <a:ext cx="7528697"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It’s normal for children to feel nervous about new routines or being away from home.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Worry can show up as stomachaches, tears, or clinginess.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Gentle consistency helps children feel secure.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Build confidence with small steps and predictable routines.</a:t>
            </a:r>
          </a:p>
        </p:txBody>
      </p:sp>
      <p:sp>
        <p:nvSpPr>
          <p:cNvPr id="35" name="TextBox 34">
            <a:extLst>
              <a:ext uri="{FF2B5EF4-FFF2-40B4-BE49-F238E27FC236}">
                <a16:creationId xmlns:a16="http://schemas.microsoft.com/office/drawing/2014/main" id="{7D728C61-E157-4618-8996-06EB801FED9E}"/>
              </a:ext>
            </a:extLst>
          </p:cNvPr>
          <p:cNvSpPr txBox="1"/>
          <p:nvPr>
            <p:custDataLst>
              <p:tags r:id="rId2"/>
            </p:custDataLst>
          </p:nvPr>
        </p:nvSpPr>
        <p:spPr>
          <a:xfrm>
            <a:off x="846431" y="518471"/>
            <a:ext cx="7651618" cy="1754326"/>
          </a:xfrm>
          <a:prstGeom prst="rect">
            <a:avLst/>
          </a:prstGeom>
          <a:noFill/>
        </p:spPr>
        <p:txBody>
          <a:bodyPr wrap="square" rtlCol="0">
            <a:spAutoFit/>
          </a:bodyPr>
          <a:lstStyle/>
          <a:p>
            <a:r>
              <a:rPr lang="en-US" sz="5400" dirty="0">
                <a:latin typeface="Cosmic Dust" pitchFamily="50" charset="0"/>
                <a:ea typeface="KASunshine" panose="02000603000000000000" pitchFamily="2" charset="0"/>
              </a:rPr>
              <a:t>Worries About School </a:t>
            </a:r>
          </a:p>
          <a:p>
            <a:r>
              <a:rPr lang="en-US" sz="5400" dirty="0">
                <a:latin typeface="Cosmic Dust" pitchFamily="50" charset="0"/>
                <a:ea typeface="KASunshine" panose="02000603000000000000" pitchFamily="2" charset="0"/>
              </a:rPr>
              <a:t>or Separation</a:t>
            </a:r>
          </a:p>
        </p:txBody>
      </p:sp>
    </p:spTree>
    <p:extLst>
      <p:ext uri="{BB962C8B-B14F-4D97-AF65-F5344CB8AC3E}">
        <p14:creationId xmlns:p14="http://schemas.microsoft.com/office/powerpoint/2010/main" val="35937435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0" y="2323287"/>
            <a:ext cx="7831825" cy="3539430"/>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Friendships shift quickly at this age — that’s normal!</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Kids are learning how to share, include others, and take turns.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Conflicts are opportunities to teach empathy and problem-solving.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Encourage kindness, but also help kids set boundaries when needed.</a:t>
            </a:r>
          </a:p>
        </p:txBody>
      </p:sp>
      <p:sp>
        <p:nvSpPr>
          <p:cNvPr id="10" name="TextBox 9">
            <a:extLst>
              <a:ext uri="{FF2B5EF4-FFF2-40B4-BE49-F238E27FC236}">
                <a16:creationId xmlns:a16="http://schemas.microsoft.com/office/drawing/2014/main" id="{1052885E-8A5B-45BC-ACA1-1A2CEA0DF587}"/>
              </a:ext>
            </a:extLst>
          </p:cNvPr>
          <p:cNvSpPr txBox="1"/>
          <p:nvPr>
            <p:custDataLst>
              <p:tags r:id="rId2"/>
            </p:custDataLst>
          </p:nvPr>
        </p:nvSpPr>
        <p:spPr>
          <a:xfrm>
            <a:off x="5922133" y="3804137"/>
            <a:ext cx="2796898" cy="2800767"/>
          </a:xfrm>
          <a:prstGeom prst="rect">
            <a:avLst/>
          </a:prstGeom>
          <a:noFill/>
        </p:spPr>
        <p:txBody>
          <a:bodyPr wrap="square">
            <a:spAutoFit/>
          </a:bodyPr>
          <a:lstStyle/>
          <a:p>
            <a:r>
              <a:rPr lang="en-US" sz="2200" dirty="0">
                <a:latin typeface="APLPapaTroll" panose="02000603000000000000" pitchFamily="2" charset="0"/>
                <a:ea typeface="APLPapaTroll" panose="02000603000000000000" pitchFamily="2" charset="0"/>
              </a:rPr>
              <a:t>Supportive friendships can improve mental health by </a:t>
            </a:r>
            <a:r>
              <a:rPr lang="en-US" sz="2200" dirty="0">
                <a:highlight>
                  <a:srgbClr val="FFA9CC"/>
                </a:highlight>
                <a:latin typeface="APLPapaTroll" panose="02000603000000000000" pitchFamily="2" charset="0"/>
                <a:ea typeface="APLPapaTroll" panose="02000603000000000000" pitchFamily="2" charset="0"/>
              </a:rPr>
              <a:t>lowering anxiety and depression </a:t>
            </a:r>
            <a:r>
              <a:rPr lang="en-US" sz="2200" dirty="0">
                <a:latin typeface="APLPapaTroll" panose="02000603000000000000" pitchFamily="2" charset="0"/>
                <a:ea typeface="APLPapaTroll" panose="02000603000000000000" pitchFamily="2" charset="0"/>
              </a:rPr>
              <a:t>and can provide a buffer against stress and bullying.</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760087" y="473880"/>
            <a:ext cx="7724493"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Trouble Making or Keeping Friends</a:t>
            </a:r>
          </a:p>
        </p:txBody>
      </p:sp>
    </p:spTree>
    <p:extLst>
      <p:ext uri="{BB962C8B-B14F-4D97-AF65-F5344CB8AC3E}">
        <p14:creationId xmlns:p14="http://schemas.microsoft.com/office/powerpoint/2010/main" val="2482316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0" y="2323287"/>
            <a:ext cx="7831825" cy="4154984"/>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Children often feel emotions strongly but don’t yet know how to manage them.</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Tantrums, tears, or shutting down are signs of being overwhelmed.</a:t>
            </a:r>
          </a:p>
          <a:p>
            <a:pPr marL="285750" indent="-285750">
              <a:buFont typeface="Arial" panose="020B0604020202020204" pitchFamily="34" charset="0"/>
              <a:buChar char="•"/>
            </a:pPr>
            <a:r>
              <a:rPr lang="en-US" sz="2400" dirty="0">
                <a:latin typeface="APLPapaTroll" panose="02000603000000000000" pitchFamily="2" charset="0"/>
                <a:ea typeface="APLPapaTroll" panose="02000603000000000000" pitchFamily="2" charset="0"/>
              </a:rPr>
              <a:t>Stay calm and help your </a:t>
            </a:r>
          </a:p>
          <a:p>
            <a:r>
              <a:rPr lang="en-US" sz="2400" dirty="0">
                <a:latin typeface="APLPapaTroll" panose="02000603000000000000" pitchFamily="2" charset="0"/>
                <a:ea typeface="APLPapaTroll" panose="02000603000000000000" pitchFamily="2" charset="0"/>
              </a:rPr>
              <a:t>   child name the feeling: </a:t>
            </a:r>
          </a:p>
          <a:p>
            <a:r>
              <a:rPr lang="en-US" sz="2400" dirty="0">
                <a:latin typeface="APLPapaTroll" panose="02000603000000000000" pitchFamily="2" charset="0"/>
                <a:ea typeface="APLPapaTroll" panose="02000603000000000000" pitchFamily="2" charset="0"/>
              </a:rPr>
              <a:t>   “You seem angry because </a:t>
            </a:r>
          </a:p>
          <a:p>
            <a:r>
              <a:rPr lang="en-US" sz="2400" dirty="0">
                <a:latin typeface="APLPapaTroll" panose="02000603000000000000" pitchFamily="2" charset="0"/>
                <a:ea typeface="APLPapaTroll" panose="02000603000000000000" pitchFamily="2" charset="0"/>
              </a:rPr>
              <a:t>   your tower fell. ”Teach </a:t>
            </a:r>
          </a:p>
          <a:p>
            <a:r>
              <a:rPr lang="en-US" sz="2400" dirty="0">
                <a:latin typeface="APLPapaTroll" panose="02000603000000000000" pitchFamily="2" charset="0"/>
                <a:ea typeface="APLPapaTroll" panose="02000603000000000000" pitchFamily="2" charset="0"/>
              </a:rPr>
              <a:t>   calm-down tools like </a:t>
            </a:r>
          </a:p>
          <a:p>
            <a:r>
              <a:rPr lang="en-US" sz="2400" dirty="0">
                <a:latin typeface="APLPapaTroll" panose="02000603000000000000" pitchFamily="2" charset="0"/>
                <a:ea typeface="APLPapaTroll" panose="02000603000000000000" pitchFamily="2" charset="0"/>
              </a:rPr>
              <a:t>   breathing, counting, or </a:t>
            </a:r>
          </a:p>
          <a:p>
            <a:r>
              <a:rPr lang="en-US" sz="2400" dirty="0">
                <a:latin typeface="APLPapaTroll" panose="02000603000000000000" pitchFamily="2" charset="0"/>
                <a:ea typeface="APLPapaTroll" panose="02000603000000000000" pitchFamily="2" charset="0"/>
              </a:rPr>
              <a:t>   drawing.</a:t>
            </a:r>
          </a:p>
        </p:txBody>
      </p:sp>
      <p:sp>
        <p:nvSpPr>
          <p:cNvPr id="10" name="TextBox 9">
            <a:extLst>
              <a:ext uri="{FF2B5EF4-FFF2-40B4-BE49-F238E27FC236}">
                <a16:creationId xmlns:a16="http://schemas.microsoft.com/office/drawing/2014/main" id="{1052885E-8A5B-45BC-ACA1-1A2CEA0DF587}"/>
              </a:ext>
            </a:extLst>
          </p:cNvPr>
          <p:cNvSpPr txBox="1"/>
          <p:nvPr>
            <p:custDataLst>
              <p:tags r:id="rId2"/>
            </p:custDataLst>
          </p:nvPr>
        </p:nvSpPr>
        <p:spPr>
          <a:xfrm>
            <a:off x="4622334" y="3848659"/>
            <a:ext cx="4147031" cy="2800767"/>
          </a:xfrm>
          <a:prstGeom prst="rect">
            <a:avLst/>
          </a:prstGeom>
          <a:noFill/>
        </p:spPr>
        <p:txBody>
          <a:bodyPr wrap="square">
            <a:spAutoFit/>
          </a:bodyPr>
          <a:lstStyle/>
          <a:p>
            <a:r>
              <a:rPr lang="en-US" sz="2200" dirty="0">
                <a:highlight>
                  <a:srgbClr val="FFA9CC"/>
                </a:highlight>
                <a:latin typeface="APLPapaTroll" panose="02000603000000000000" pitchFamily="2" charset="0"/>
                <a:ea typeface="APLPapaTroll" panose="02000603000000000000" pitchFamily="2" charset="0"/>
              </a:rPr>
              <a:t>Use phrases like:</a:t>
            </a:r>
          </a:p>
          <a:p>
            <a:r>
              <a:rPr lang="en-US" sz="2200" dirty="0">
                <a:latin typeface="APLPapaTroll" panose="02000603000000000000" pitchFamily="2" charset="0"/>
                <a:ea typeface="APLPapaTroll" panose="02000603000000000000" pitchFamily="2" charset="0"/>
              </a:rPr>
              <a:t>“You’re safe.” “Let’s take a </a:t>
            </a:r>
          </a:p>
          <a:p>
            <a:r>
              <a:rPr lang="en-US" sz="2200" dirty="0">
                <a:latin typeface="APLPapaTroll" panose="02000603000000000000" pitchFamily="2" charset="0"/>
                <a:ea typeface="APLPapaTroll" panose="02000603000000000000" pitchFamily="2" charset="0"/>
              </a:rPr>
              <a:t>breath together.” “I’m here when you’re ready.”</a:t>
            </a:r>
          </a:p>
          <a:p>
            <a:r>
              <a:rPr lang="en-US" sz="2200" dirty="0">
                <a:latin typeface="APLPapaTroll" panose="02000603000000000000" pitchFamily="2" charset="0"/>
                <a:ea typeface="APLPapaTroll" panose="02000603000000000000" pitchFamily="2" charset="0"/>
              </a:rPr>
              <a:t>Later, once calm, talk about what to do next time. The goal is to show your child that emotions are safe and manageable.</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760087" y="473880"/>
            <a:ext cx="7952764" cy="1846659"/>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Big Feelings </a:t>
            </a:r>
            <a:r>
              <a:rPr lang="en-US" sz="5400" dirty="0">
                <a:latin typeface="Cosmic Dust" pitchFamily="50" charset="0"/>
                <a:ea typeface="KASunshine" panose="02000603000000000000" pitchFamily="2" charset="0"/>
              </a:rPr>
              <a:t>(Anger, Sadness, Frustration)</a:t>
            </a:r>
            <a:endParaRPr lang="en-US" sz="6000" dirty="0">
              <a:latin typeface="Cosmic Dust" pitchFamily="50" charset="0"/>
              <a:ea typeface="KASunshine" panose="02000603000000000000" pitchFamily="2" charset="0"/>
            </a:endParaRPr>
          </a:p>
        </p:txBody>
      </p:sp>
    </p:spTree>
    <p:extLst>
      <p:ext uri="{BB962C8B-B14F-4D97-AF65-F5344CB8AC3E}">
        <p14:creationId xmlns:p14="http://schemas.microsoft.com/office/powerpoint/2010/main" val="1745237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06420" y="2388698"/>
            <a:ext cx="7831825" cy="3693319"/>
          </a:xfrm>
          <a:prstGeom prst="rect">
            <a:avLst/>
          </a:prstGeom>
          <a:noFill/>
        </p:spPr>
        <p:txBody>
          <a:bodyPr wrap="square" rtlCol="0">
            <a:spAutoFit/>
          </a:bodyPr>
          <a:lstStyle/>
          <a:p>
            <a:pPr marL="285750" indent="-285750">
              <a:buFont typeface="Arial" panose="020B0604020202020204" pitchFamily="34" charset="0"/>
              <a:buChar char="•"/>
            </a:pPr>
            <a:r>
              <a:rPr lang="en-US" sz="2600" dirty="0">
                <a:latin typeface="APLPapaTroll" panose="02000603000000000000" pitchFamily="2" charset="0"/>
                <a:ea typeface="APLPapaTroll" panose="02000603000000000000" pitchFamily="2" charset="0"/>
              </a:rPr>
              <a:t>Some children feel intense pressure to “get it right.”</a:t>
            </a:r>
          </a:p>
          <a:p>
            <a:pPr marL="285750" indent="-285750">
              <a:buFont typeface="Arial" panose="020B0604020202020204" pitchFamily="34" charset="0"/>
              <a:buChar char="•"/>
            </a:pPr>
            <a:r>
              <a:rPr lang="en-US" sz="2600" dirty="0">
                <a:latin typeface="APLPapaTroll" panose="02000603000000000000" pitchFamily="2" charset="0"/>
                <a:ea typeface="APLPapaTroll" panose="02000603000000000000" pitchFamily="2" charset="0"/>
              </a:rPr>
              <a:t>They may erase work repeatedly, cry over small errors, or avoid challenges.</a:t>
            </a:r>
          </a:p>
          <a:p>
            <a:pPr marL="285750" indent="-285750">
              <a:buFont typeface="Arial" panose="020B0604020202020204" pitchFamily="34" charset="0"/>
              <a:buChar char="•"/>
            </a:pPr>
            <a:r>
              <a:rPr lang="en-US" sz="2600" dirty="0">
                <a:latin typeface="APLPapaTroll" panose="02000603000000000000" pitchFamily="2" charset="0"/>
                <a:ea typeface="APLPapaTroll" panose="02000603000000000000" pitchFamily="2" charset="0"/>
              </a:rPr>
              <a:t>Praise effort, not </a:t>
            </a:r>
          </a:p>
          <a:p>
            <a:r>
              <a:rPr lang="en-US" sz="2600" dirty="0">
                <a:latin typeface="APLPapaTroll" panose="02000603000000000000" pitchFamily="2" charset="0"/>
                <a:ea typeface="APLPapaTroll" panose="02000603000000000000" pitchFamily="2" charset="0"/>
              </a:rPr>
              <a:t>perfection: “You worked </a:t>
            </a:r>
          </a:p>
          <a:p>
            <a:r>
              <a:rPr lang="en-US" sz="2600" dirty="0">
                <a:latin typeface="APLPapaTroll" panose="02000603000000000000" pitchFamily="2" charset="0"/>
                <a:ea typeface="APLPapaTroll" panose="02000603000000000000" pitchFamily="2" charset="0"/>
              </a:rPr>
              <a:t>hard on that problem!”</a:t>
            </a:r>
          </a:p>
          <a:p>
            <a:pPr marL="285750" indent="-285750">
              <a:buFont typeface="Arial" panose="020B0604020202020204" pitchFamily="34" charset="0"/>
              <a:buChar char="•"/>
            </a:pPr>
            <a:r>
              <a:rPr lang="en-US" sz="2600" dirty="0">
                <a:latin typeface="APLPapaTroll" panose="02000603000000000000" pitchFamily="2" charset="0"/>
                <a:ea typeface="APLPapaTroll" panose="02000603000000000000" pitchFamily="2" charset="0"/>
              </a:rPr>
              <a:t>Remind them that </a:t>
            </a:r>
          </a:p>
          <a:p>
            <a:r>
              <a:rPr lang="en-US" sz="2600" dirty="0">
                <a:latin typeface="APLPapaTroll" panose="02000603000000000000" pitchFamily="2" charset="0"/>
                <a:ea typeface="APLPapaTroll" panose="02000603000000000000" pitchFamily="2" charset="0"/>
              </a:rPr>
              <a:t>mistakes help our </a:t>
            </a:r>
          </a:p>
          <a:p>
            <a:r>
              <a:rPr lang="en-US" sz="2600" dirty="0">
                <a:latin typeface="APLPapaTroll" panose="02000603000000000000" pitchFamily="2" charset="0"/>
                <a:ea typeface="APLPapaTroll" panose="02000603000000000000" pitchFamily="2" charset="0"/>
              </a:rPr>
              <a:t>brains grow.</a:t>
            </a:r>
          </a:p>
        </p:txBody>
      </p:sp>
      <p:sp>
        <p:nvSpPr>
          <p:cNvPr id="10" name="TextBox 9">
            <a:extLst>
              <a:ext uri="{FF2B5EF4-FFF2-40B4-BE49-F238E27FC236}">
                <a16:creationId xmlns:a16="http://schemas.microsoft.com/office/drawing/2014/main" id="{1052885E-8A5B-45BC-ACA1-1A2CEA0DF587}"/>
              </a:ext>
            </a:extLst>
          </p:cNvPr>
          <p:cNvSpPr txBox="1"/>
          <p:nvPr>
            <p:custDataLst>
              <p:tags r:id="rId2"/>
            </p:custDataLst>
          </p:nvPr>
        </p:nvSpPr>
        <p:spPr>
          <a:xfrm>
            <a:off x="4291103" y="3804137"/>
            <a:ext cx="4428550" cy="2800767"/>
          </a:xfrm>
          <a:prstGeom prst="rect">
            <a:avLst/>
          </a:prstGeom>
          <a:noFill/>
        </p:spPr>
        <p:txBody>
          <a:bodyPr wrap="square">
            <a:spAutoFit/>
          </a:bodyPr>
          <a:lstStyle/>
          <a:p>
            <a:r>
              <a:rPr lang="en-US" sz="2200" dirty="0">
                <a:highlight>
                  <a:srgbClr val="FFA9CC"/>
                </a:highlight>
                <a:latin typeface="APLPapaTroll" panose="02000603000000000000" pitchFamily="2" charset="0"/>
                <a:ea typeface="APLPapaTroll" panose="02000603000000000000" pitchFamily="2" charset="0"/>
              </a:rPr>
              <a:t>Avoid phrases like:</a:t>
            </a:r>
          </a:p>
          <a:p>
            <a:r>
              <a:rPr lang="en-US" sz="2200" dirty="0">
                <a:latin typeface="APLPapaTroll" panose="02000603000000000000" pitchFamily="2" charset="0"/>
                <a:ea typeface="APLPapaTroll" panose="02000603000000000000" pitchFamily="2" charset="0"/>
              </a:rPr>
              <a:t>“You’re so smart,” which can </a:t>
            </a:r>
          </a:p>
          <a:p>
            <a:r>
              <a:rPr lang="en-US" sz="2200" dirty="0">
                <a:latin typeface="APLPapaTroll" panose="02000603000000000000" pitchFamily="2" charset="0"/>
                <a:ea typeface="APLPapaTroll" panose="02000603000000000000" pitchFamily="2" charset="0"/>
              </a:rPr>
              <a:t>make kids afraid to fail. </a:t>
            </a:r>
            <a:r>
              <a:rPr lang="en-US" sz="2200" dirty="0">
                <a:highlight>
                  <a:srgbClr val="FFA9CC"/>
                </a:highlight>
                <a:latin typeface="APLPapaTroll" panose="02000603000000000000" pitchFamily="2" charset="0"/>
                <a:ea typeface="APLPapaTroll" panose="02000603000000000000" pitchFamily="2" charset="0"/>
              </a:rPr>
              <a:t>Replace them with </a:t>
            </a:r>
            <a:r>
              <a:rPr lang="en-US" sz="2200" dirty="0">
                <a:latin typeface="APLPapaTroll" panose="02000603000000000000" pitchFamily="2" charset="0"/>
                <a:ea typeface="APLPapaTroll" panose="02000603000000000000" pitchFamily="2" charset="0"/>
              </a:rPr>
              <a:t>“You kept trying!” or “That was a tough problem, and you didn’t give up.” Encourage curiosity and risk-taking over getting everything right.</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760087" y="473880"/>
            <a:ext cx="7724493"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Perfectionism or Fear of Mistakes</a:t>
            </a:r>
          </a:p>
        </p:txBody>
      </p:sp>
    </p:spTree>
    <p:extLst>
      <p:ext uri="{BB962C8B-B14F-4D97-AF65-F5344CB8AC3E}">
        <p14:creationId xmlns:p14="http://schemas.microsoft.com/office/powerpoint/2010/main" val="17850153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a:blip r:embed="rId6"/>
          <a:stretch>
            <a:fillRect/>
          </a:stretch>
        </a:blipFill>
        <a:effectLst/>
      </p:bgPr>
    </p:bg>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922D13A-3D5E-4E2A-8F85-CA4BBDAAADDC}"/>
              </a:ext>
            </a:extLst>
          </p:cNvPr>
          <p:cNvSpPr txBox="1"/>
          <p:nvPr>
            <p:custDataLst>
              <p:tags r:id="rId1"/>
            </p:custDataLst>
          </p:nvPr>
        </p:nvSpPr>
        <p:spPr>
          <a:xfrm>
            <a:off x="766890" y="2323287"/>
            <a:ext cx="7831825" cy="3539430"/>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Some children have trouble letting go of frustration or hurt feelings.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Teach that it’s okay to take a break before talking.</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Practice “repair” after conflict — say sorry, forgive, or start fresh.</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Model calm-down tools like breathing, stretching, or using a quiet corner.</a:t>
            </a:r>
          </a:p>
        </p:txBody>
      </p:sp>
      <p:sp>
        <p:nvSpPr>
          <p:cNvPr id="10" name="TextBox 9">
            <a:extLst>
              <a:ext uri="{FF2B5EF4-FFF2-40B4-BE49-F238E27FC236}">
                <a16:creationId xmlns:a16="http://schemas.microsoft.com/office/drawing/2014/main" id="{1052885E-8A5B-45BC-ACA1-1A2CEA0DF587}"/>
              </a:ext>
            </a:extLst>
          </p:cNvPr>
          <p:cNvSpPr txBox="1"/>
          <p:nvPr>
            <p:custDataLst>
              <p:tags r:id="rId2"/>
            </p:custDataLst>
          </p:nvPr>
        </p:nvSpPr>
        <p:spPr>
          <a:xfrm>
            <a:off x="5922133" y="3804137"/>
            <a:ext cx="2949890" cy="2893100"/>
          </a:xfrm>
          <a:prstGeom prst="rect">
            <a:avLst/>
          </a:prstGeom>
          <a:noFill/>
        </p:spPr>
        <p:txBody>
          <a:bodyPr wrap="square">
            <a:spAutoFit/>
          </a:bodyPr>
          <a:lstStyle/>
          <a:p>
            <a:r>
              <a:rPr lang="en-US" sz="2600" dirty="0">
                <a:highlight>
                  <a:srgbClr val="FFA9CC"/>
                </a:highlight>
                <a:latin typeface="APLPapaTroll" panose="02000603000000000000" pitchFamily="2" charset="0"/>
                <a:ea typeface="APLPapaTroll" panose="02000603000000000000" pitchFamily="2" charset="0"/>
              </a:rPr>
              <a:t>Teach repair </a:t>
            </a:r>
          </a:p>
          <a:p>
            <a:r>
              <a:rPr lang="en-US" sz="2600" dirty="0">
                <a:highlight>
                  <a:srgbClr val="FFA9CC"/>
                </a:highlight>
                <a:latin typeface="APLPapaTroll" panose="02000603000000000000" pitchFamily="2" charset="0"/>
                <a:ea typeface="APLPapaTroll" panose="02000603000000000000" pitchFamily="2" charset="0"/>
              </a:rPr>
              <a:t>phrases like:</a:t>
            </a:r>
          </a:p>
          <a:p>
            <a:r>
              <a:rPr lang="en-US" sz="2600" dirty="0">
                <a:latin typeface="APLPapaTroll" panose="02000603000000000000" pitchFamily="2" charset="0"/>
                <a:ea typeface="APLPapaTroll" panose="02000603000000000000" pitchFamily="2" charset="0"/>
              </a:rPr>
              <a:t>“I’m sorry for yelling.”</a:t>
            </a:r>
          </a:p>
          <a:p>
            <a:r>
              <a:rPr lang="en-US" sz="2600" dirty="0">
                <a:latin typeface="APLPapaTroll" panose="02000603000000000000" pitchFamily="2" charset="0"/>
                <a:ea typeface="APLPapaTroll" panose="02000603000000000000" pitchFamily="2" charset="0"/>
              </a:rPr>
              <a:t>“Can we start over?”</a:t>
            </a:r>
          </a:p>
          <a:p>
            <a:r>
              <a:rPr lang="en-US" sz="2600" dirty="0">
                <a:latin typeface="APLPapaTroll" panose="02000603000000000000" pitchFamily="2" charset="0"/>
                <a:ea typeface="APLPapaTroll" panose="02000603000000000000" pitchFamily="2" charset="0"/>
              </a:rPr>
              <a:t>“I forgive you.”</a:t>
            </a:r>
          </a:p>
        </p:txBody>
      </p:sp>
      <p:sp>
        <p:nvSpPr>
          <p:cNvPr id="35" name="TextBox 34">
            <a:extLst>
              <a:ext uri="{FF2B5EF4-FFF2-40B4-BE49-F238E27FC236}">
                <a16:creationId xmlns:a16="http://schemas.microsoft.com/office/drawing/2014/main" id="{7D728C61-E157-4618-8996-06EB801FED9E}"/>
              </a:ext>
            </a:extLst>
          </p:cNvPr>
          <p:cNvSpPr txBox="1"/>
          <p:nvPr>
            <p:custDataLst>
              <p:tags r:id="rId3"/>
            </p:custDataLst>
          </p:nvPr>
        </p:nvSpPr>
        <p:spPr>
          <a:xfrm>
            <a:off x="760087" y="473880"/>
            <a:ext cx="7724493" cy="1938992"/>
          </a:xfrm>
          <a:prstGeom prst="rect">
            <a:avLst/>
          </a:prstGeom>
          <a:noFill/>
        </p:spPr>
        <p:txBody>
          <a:bodyPr wrap="square" rtlCol="0">
            <a:spAutoFit/>
          </a:bodyPr>
          <a:lstStyle/>
          <a:p>
            <a:r>
              <a:rPr lang="en-US" sz="6000" dirty="0">
                <a:latin typeface="Cosmic Dust" pitchFamily="50" charset="0"/>
                <a:ea typeface="KASunshine" panose="02000603000000000000" pitchFamily="2" charset="0"/>
              </a:rPr>
              <a:t>Difficulty Calming Down After Conflict</a:t>
            </a:r>
          </a:p>
        </p:txBody>
      </p:sp>
    </p:spTree>
    <p:extLst>
      <p:ext uri="{BB962C8B-B14F-4D97-AF65-F5344CB8AC3E}">
        <p14:creationId xmlns:p14="http://schemas.microsoft.com/office/powerpoint/2010/main" val="1574217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a:blip r:embed="rId5"/>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3A89F57F-7E70-4AAB-8EC2-106BAABF2B56}"/>
              </a:ext>
            </a:extLst>
          </p:cNvPr>
          <p:cNvSpPr txBox="1"/>
          <p:nvPr>
            <p:custDataLst>
              <p:tags r:id="rId1"/>
            </p:custDataLst>
          </p:nvPr>
        </p:nvSpPr>
        <p:spPr>
          <a:xfrm>
            <a:off x="656394" y="1687874"/>
            <a:ext cx="6382581"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Frequent stomachaches or headaches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Big changes in mood, sleep, or appetite</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Withdrawing from friends or favorite things</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Constant worry or fear</a:t>
            </a:r>
          </a:p>
          <a:p>
            <a:pPr marL="285750" indent="-285750">
              <a:buFont typeface="Arial" panose="020B0604020202020204" pitchFamily="34" charset="0"/>
              <a:buChar char="•"/>
            </a:pPr>
            <a:r>
              <a:rPr lang="en-US" sz="2800" dirty="0">
                <a:latin typeface="APLPapaTroll" panose="02000603000000000000" pitchFamily="2" charset="0"/>
                <a:ea typeface="APLPapaTroll" panose="02000603000000000000" pitchFamily="2" charset="0"/>
              </a:rPr>
              <a:t>Self-critical talk (“I’m dumb,” “Nobody likes me”)</a:t>
            </a:r>
          </a:p>
        </p:txBody>
      </p:sp>
      <p:sp>
        <p:nvSpPr>
          <p:cNvPr id="9" name="TextBox 8">
            <a:extLst>
              <a:ext uri="{FF2B5EF4-FFF2-40B4-BE49-F238E27FC236}">
                <a16:creationId xmlns:a16="http://schemas.microsoft.com/office/drawing/2014/main" id="{E23FA5F1-95B8-45E1-9581-54728C8998BB}"/>
              </a:ext>
            </a:extLst>
          </p:cNvPr>
          <p:cNvSpPr txBox="1"/>
          <p:nvPr>
            <p:custDataLst>
              <p:tags r:id="rId2"/>
            </p:custDataLst>
          </p:nvPr>
        </p:nvSpPr>
        <p:spPr>
          <a:xfrm>
            <a:off x="431434" y="282857"/>
            <a:ext cx="8070209" cy="1015663"/>
          </a:xfrm>
          <a:prstGeom prst="rect">
            <a:avLst/>
          </a:prstGeom>
          <a:noFill/>
        </p:spPr>
        <p:txBody>
          <a:bodyPr wrap="square" rtlCol="0">
            <a:spAutoFit/>
          </a:bodyPr>
          <a:lstStyle/>
          <a:p>
            <a:r>
              <a:rPr lang="en-US" sz="6000" dirty="0">
                <a:highlight>
                  <a:srgbClr val="AFE9DD"/>
                </a:highlight>
                <a:latin typeface="Cosmic Dust" pitchFamily="50" charset="0"/>
                <a:ea typeface="KASunshine" panose="02000603000000000000" pitchFamily="2" charset="0"/>
              </a:rPr>
              <a:t>Warning Signs to Watch For</a:t>
            </a:r>
          </a:p>
        </p:txBody>
      </p:sp>
    </p:spTree>
    <p:extLst>
      <p:ext uri="{BB962C8B-B14F-4D97-AF65-F5344CB8AC3E}">
        <p14:creationId xmlns:p14="http://schemas.microsoft.com/office/powerpoint/2010/main" val="3631128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FLATTEN" val="true"/>
</p:tagLst>
</file>

<file path=ppt/tags/tag10.xml><?xml version="1.0" encoding="utf-8"?>
<p:tagLst xmlns:a="http://schemas.openxmlformats.org/drawingml/2006/main" xmlns:r="http://schemas.openxmlformats.org/officeDocument/2006/relationships" xmlns:p="http://schemas.openxmlformats.org/presentationml/2006/main">
  <p:tag name="FLATTEN" val="true"/>
</p:tagLst>
</file>

<file path=ppt/tags/tag11.xml><?xml version="1.0" encoding="utf-8"?>
<p:tagLst xmlns:a="http://schemas.openxmlformats.org/drawingml/2006/main" xmlns:r="http://schemas.openxmlformats.org/officeDocument/2006/relationships" xmlns:p="http://schemas.openxmlformats.org/presentationml/2006/main">
  <p:tag name="FLATTEN" val="true"/>
</p:tagLst>
</file>

<file path=ppt/tags/tag12.xml><?xml version="1.0" encoding="utf-8"?>
<p:tagLst xmlns:a="http://schemas.openxmlformats.org/drawingml/2006/main" xmlns:r="http://schemas.openxmlformats.org/officeDocument/2006/relationships" xmlns:p="http://schemas.openxmlformats.org/presentationml/2006/main">
  <p:tag name="FLATTEN" val="true"/>
</p:tagLst>
</file>

<file path=ppt/tags/tag13.xml><?xml version="1.0" encoding="utf-8"?>
<p:tagLst xmlns:a="http://schemas.openxmlformats.org/drawingml/2006/main" xmlns:r="http://schemas.openxmlformats.org/officeDocument/2006/relationships" xmlns:p="http://schemas.openxmlformats.org/presentationml/2006/main">
  <p:tag name="FLATTEN" val="true"/>
</p:tagLst>
</file>

<file path=ppt/tags/tag14.xml><?xml version="1.0" encoding="utf-8"?>
<p:tagLst xmlns:a="http://schemas.openxmlformats.org/drawingml/2006/main" xmlns:r="http://schemas.openxmlformats.org/officeDocument/2006/relationships" xmlns:p="http://schemas.openxmlformats.org/presentationml/2006/main">
  <p:tag name="FLATTEN" val="true"/>
</p:tagLst>
</file>

<file path=ppt/tags/tag15.xml><?xml version="1.0" encoding="utf-8"?>
<p:tagLst xmlns:a="http://schemas.openxmlformats.org/drawingml/2006/main" xmlns:r="http://schemas.openxmlformats.org/officeDocument/2006/relationships" xmlns:p="http://schemas.openxmlformats.org/presentationml/2006/main">
  <p:tag name="FLATTEN" val="true"/>
</p:tagLst>
</file>

<file path=ppt/tags/tag16.xml><?xml version="1.0" encoding="utf-8"?>
<p:tagLst xmlns:a="http://schemas.openxmlformats.org/drawingml/2006/main" xmlns:r="http://schemas.openxmlformats.org/officeDocument/2006/relationships" xmlns:p="http://schemas.openxmlformats.org/presentationml/2006/main">
  <p:tag name="FLATTEN" val="true"/>
</p:tagLst>
</file>

<file path=ppt/tags/tag17.xml><?xml version="1.0" encoding="utf-8"?>
<p:tagLst xmlns:a="http://schemas.openxmlformats.org/drawingml/2006/main" xmlns:r="http://schemas.openxmlformats.org/officeDocument/2006/relationships" xmlns:p="http://schemas.openxmlformats.org/presentationml/2006/main">
  <p:tag name="FLATTEN" val="true"/>
</p:tagLst>
</file>

<file path=ppt/tags/tag18.xml><?xml version="1.0" encoding="utf-8"?>
<p:tagLst xmlns:a="http://schemas.openxmlformats.org/drawingml/2006/main" xmlns:r="http://schemas.openxmlformats.org/officeDocument/2006/relationships" xmlns:p="http://schemas.openxmlformats.org/presentationml/2006/main">
  <p:tag name="FLATTEN" val="true"/>
</p:tagLst>
</file>

<file path=ppt/tags/tag19.xml><?xml version="1.0" encoding="utf-8"?>
<p:tagLst xmlns:a="http://schemas.openxmlformats.org/drawingml/2006/main" xmlns:r="http://schemas.openxmlformats.org/officeDocument/2006/relationships" xmlns:p="http://schemas.openxmlformats.org/presentationml/2006/main">
  <p:tag name="FLATTEN" val="true"/>
</p:tagLst>
</file>

<file path=ppt/tags/tag2.xml><?xml version="1.0" encoding="utf-8"?>
<p:tagLst xmlns:a="http://schemas.openxmlformats.org/drawingml/2006/main" xmlns:r="http://schemas.openxmlformats.org/officeDocument/2006/relationships" xmlns:p="http://schemas.openxmlformats.org/presentationml/2006/main">
  <p:tag name="FLATTEN" val="true"/>
</p:tagLst>
</file>

<file path=ppt/tags/tag20.xml><?xml version="1.0" encoding="utf-8"?>
<p:tagLst xmlns:a="http://schemas.openxmlformats.org/drawingml/2006/main" xmlns:r="http://schemas.openxmlformats.org/officeDocument/2006/relationships" xmlns:p="http://schemas.openxmlformats.org/presentationml/2006/main">
  <p:tag name="FLATTEN" val="true"/>
</p:tagLst>
</file>

<file path=ppt/tags/tag21.xml><?xml version="1.0" encoding="utf-8"?>
<p:tagLst xmlns:a="http://schemas.openxmlformats.org/drawingml/2006/main" xmlns:r="http://schemas.openxmlformats.org/officeDocument/2006/relationships" xmlns:p="http://schemas.openxmlformats.org/presentationml/2006/main">
  <p:tag name="FLATTEN" val="true"/>
</p:tagLst>
</file>

<file path=ppt/tags/tag22.xml><?xml version="1.0" encoding="utf-8"?>
<p:tagLst xmlns:a="http://schemas.openxmlformats.org/drawingml/2006/main" xmlns:r="http://schemas.openxmlformats.org/officeDocument/2006/relationships" xmlns:p="http://schemas.openxmlformats.org/presentationml/2006/main">
  <p:tag name="FLATTEN" val="true"/>
</p:tagLst>
</file>

<file path=ppt/tags/tag23.xml><?xml version="1.0" encoding="utf-8"?>
<p:tagLst xmlns:a="http://schemas.openxmlformats.org/drawingml/2006/main" xmlns:r="http://schemas.openxmlformats.org/officeDocument/2006/relationships" xmlns:p="http://schemas.openxmlformats.org/presentationml/2006/main">
  <p:tag name="FLATTEN" val="true"/>
</p:tagLst>
</file>

<file path=ppt/tags/tag24.xml><?xml version="1.0" encoding="utf-8"?>
<p:tagLst xmlns:a="http://schemas.openxmlformats.org/drawingml/2006/main" xmlns:r="http://schemas.openxmlformats.org/officeDocument/2006/relationships" xmlns:p="http://schemas.openxmlformats.org/presentationml/2006/main">
  <p:tag name="FLATTEN" val="true"/>
</p:tagLst>
</file>

<file path=ppt/tags/tag25.xml><?xml version="1.0" encoding="utf-8"?>
<p:tagLst xmlns:a="http://schemas.openxmlformats.org/drawingml/2006/main" xmlns:r="http://schemas.openxmlformats.org/officeDocument/2006/relationships" xmlns:p="http://schemas.openxmlformats.org/presentationml/2006/main">
  <p:tag name="FLATTEN" val="true"/>
</p:tagLst>
</file>

<file path=ppt/tags/tag26.xml><?xml version="1.0" encoding="utf-8"?>
<p:tagLst xmlns:a="http://schemas.openxmlformats.org/drawingml/2006/main" xmlns:r="http://schemas.openxmlformats.org/officeDocument/2006/relationships" xmlns:p="http://schemas.openxmlformats.org/presentationml/2006/main">
  <p:tag name="FLATTEN" val="true"/>
</p:tagLst>
</file>

<file path=ppt/tags/tag27.xml><?xml version="1.0" encoding="utf-8"?>
<p:tagLst xmlns:a="http://schemas.openxmlformats.org/drawingml/2006/main" xmlns:r="http://schemas.openxmlformats.org/officeDocument/2006/relationships" xmlns:p="http://schemas.openxmlformats.org/presentationml/2006/main">
  <p:tag name="FLATTEN" val="true"/>
</p:tagLst>
</file>

<file path=ppt/tags/tag28.xml><?xml version="1.0" encoding="utf-8"?>
<p:tagLst xmlns:a="http://schemas.openxmlformats.org/drawingml/2006/main" xmlns:r="http://schemas.openxmlformats.org/officeDocument/2006/relationships" xmlns:p="http://schemas.openxmlformats.org/presentationml/2006/main">
  <p:tag name="FLATTEN" val="true"/>
</p:tagLst>
</file>

<file path=ppt/tags/tag29.xml><?xml version="1.0" encoding="utf-8"?>
<p:tagLst xmlns:a="http://schemas.openxmlformats.org/drawingml/2006/main" xmlns:r="http://schemas.openxmlformats.org/officeDocument/2006/relationships" xmlns:p="http://schemas.openxmlformats.org/presentationml/2006/main">
  <p:tag name="FLATTEN" val="true"/>
</p:tagLst>
</file>

<file path=ppt/tags/tag3.xml><?xml version="1.0" encoding="utf-8"?>
<p:tagLst xmlns:a="http://schemas.openxmlformats.org/drawingml/2006/main" xmlns:r="http://schemas.openxmlformats.org/officeDocument/2006/relationships" xmlns:p="http://schemas.openxmlformats.org/presentationml/2006/main">
  <p:tag name="FLATTEN" val="true"/>
</p:tagLst>
</file>

<file path=ppt/tags/tag30.xml><?xml version="1.0" encoding="utf-8"?>
<p:tagLst xmlns:a="http://schemas.openxmlformats.org/drawingml/2006/main" xmlns:r="http://schemas.openxmlformats.org/officeDocument/2006/relationships" xmlns:p="http://schemas.openxmlformats.org/presentationml/2006/main">
  <p:tag name="FLATTEN" val="true"/>
</p:tagLst>
</file>

<file path=ppt/tags/tag31.xml><?xml version="1.0" encoding="utf-8"?>
<p:tagLst xmlns:a="http://schemas.openxmlformats.org/drawingml/2006/main" xmlns:r="http://schemas.openxmlformats.org/officeDocument/2006/relationships" xmlns:p="http://schemas.openxmlformats.org/presentationml/2006/main">
  <p:tag name="FLATTEN" val="true"/>
</p:tagLst>
</file>

<file path=ppt/tags/tag32.xml><?xml version="1.0" encoding="utf-8"?>
<p:tagLst xmlns:a="http://schemas.openxmlformats.org/drawingml/2006/main" xmlns:r="http://schemas.openxmlformats.org/officeDocument/2006/relationships" xmlns:p="http://schemas.openxmlformats.org/presentationml/2006/main">
  <p:tag name="FLATTEN" val="true"/>
</p:tagLst>
</file>

<file path=ppt/tags/tag33.xml><?xml version="1.0" encoding="utf-8"?>
<p:tagLst xmlns:a="http://schemas.openxmlformats.org/drawingml/2006/main" xmlns:r="http://schemas.openxmlformats.org/officeDocument/2006/relationships" xmlns:p="http://schemas.openxmlformats.org/presentationml/2006/main">
  <p:tag name="FLATTEN" val="true"/>
</p:tagLst>
</file>

<file path=ppt/tags/tag34.xml><?xml version="1.0" encoding="utf-8"?>
<p:tagLst xmlns:a="http://schemas.openxmlformats.org/drawingml/2006/main" xmlns:r="http://schemas.openxmlformats.org/officeDocument/2006/relationships" xmlns:p="http://schemas.openxmlformats.org/presentationml/2006/main">
  <p:tag name="FLATTEN" val="true"/>
</p:tagLst>
</file>

<file path=ppt/tags/tag35.xml><?xml version="1.0" encoding="utf-8"?>
<p:tagLst xmlns:a="http://schemas.openxmlformats.org/drawingml/2006/main" xmlns:r="http://schemas.openxmlformats.org/officeDocument/2006/relationships" xmlns:p="http://schemas.openxmlformats.org/presentationml/2006/main">
  <p:tag name="FLATTEN" val="true"/>
</p:tagLst>
</file>

<file path=ppt/tags/tag36.xml><?xml version="1.0" encoding="utf-8"?>
<p:tagLst xmlns:a="http://schemas.openxmlformats.org/drawingml/2006/main" xmlns:r="http://schemas.openxmlformats.org/officeDocument/2006/relationships" xmlns:p="http://schemas.openxmlformats.org/presentationml/2006/main">
  <p:tag name="FLATTEN" val="true"/>
</p:tagLst>
</file>

<file path=ppt/tags/tag37.xml><?xml version="1.0" encoding="utf-8"?>
<p:tagLst xmlns:a="http://schemas.openxmlformats.org/drawingml/2006/main" xmlns:r="http://schemas.openxmlformats.org/officeDocument/2006/relationships" xmlns:p="http://schemas.openxmlformats.org/presentationml/2006/main">
  <p:tag name="FLATTEN" val="true"/>
</p:tagLst>
</file>

<file path=ppt/tags/tag38.xml><?xml version="1.0" encoding="utf-8"?>
<p:tagLst xmlns:a="http://schemas.openxmlformats.org/drawingml/2006/main" xmlns:r="http://schemas.openxmlformats.org/officeDocument/2006/relationships" xmlns:p="http://schemas.openxmlformats.org/presentationml/2006/main">
  <p:tag name="FLATTEN" val="true"/>
</p:tagLst>
</file>

<file path=ppt/tags/tag39.xml><?xml version="1.0" encoding="utf-8"?>
<p:tagLst xmlns:a="http://schemas.openxmlformats.org/drawingml/2006/main" xmlns:r="http://schemas.openxmlformats.org/officeDocument/2006/relationships" xmlns:p="http://schemas.openxmlformats.org/presentationml/2006/main">
  <p:tag name="FLATTEN" val="true"/>
</p:tagLst>
</file>

<file path=ppt/tags/tag4.xml><?xml version="1.0" encoding="utf-8"?>
<p:tagLst xmlns:a="http://schemas.openxmlformats.org/drawingml/2006/main" xmlns:r="http://schemas.openxmlformats.org/officeDocument/2006/relationships" xmlns:p="http://schemas.openxmlformats.org/presentationml/2006/main">
  <p:tag name="FLATTEN" val="true"/>
</p:tagLst>
</file>

<file path=ppt/tags/tag40.xml><?xml version="1.0" encoding="utf-8"?>
<p:tagLst xmlns:a="http://schemas.openxmlformats.org/drawingml/2006/main" xmlns:r="http://schemas.openxmlformats.org/officeDocument/2006/relationships" xmlns:p="http://schemas.openxmlformats.org/presentationml/2006/main">
  <p:tag name="FLATTEN" val="true"/>
</p:tagLst>
</file>

<file path=ppt/tags/tag41.xml><?xml version="1.0" encoding="utf-8"?>
<p:tagLst xmlns:a="http://schemas.openxmlformats.org/drawingml/2006/main" xmlns:r="http://schemas.openxmlformats.org/officeDocument/2006/relationships" xmlns:p="http://schemas.openxmlformats.org/presentationml/2006/main">
  <p:tag name="FLATTEN" val="true"/>
</p:tagLst>
</file>

<file path=ppt/tags/tag42.xml><?xml version="1.0" encoding="utf-8"?>
<p:tagLst xmlns:a="http://schemas.openxmlformats.org/drawingml/2006/main" xmlns:r="http://schemas.openxmlformats.org/officeDocument/2006/relationships" xmlns:p="http://schemas.openxmlformats.org/presentationml/2006/main">
  <p:tag name="FLATTEN" val="true"/>
</p:tagLst>
</file>

<file path=ppt/tags/tag43.xml><?xml version="1.0" encoding="utf-8"?>
<p:tagLst xmlns:a="http://schemas.openxmlformats.org/drawingml/2006/main" xmlns:r="http://schemas.openxmlformats.org/officeDocument/2006/relationships" xmlns:p="http://schemas.openxmlformats.org/presentationml/2006/main">
  <p:tag name="FLATTEN" val="true"/>
</p:tagLst>
</file>

<file path=ppt/tags/tag44.xml><?xml version="1.0" encoding="utf-8"?>
<p:tagLst xmlns:a="http://schemas.openxmlformats.org/drawingml/2006/main" xmlns:r="http://schemas.openxmlformats.org/officeDocument/2006/relationships" xmlns:p="http://schemas.openxmlformats.org/presentationml/2006/main">
  <p:tag name="FLATTEN" val="true"/>
</p:tagLst>
</file>

<file path=ppt/tags/tag45.xml><?xml version="1.0" encoding="utf-8"?>
<p:tagLst xmlns:a="http://schemas.openxmlformats.org/drawingml/2006/main" xmlns:r="http://schemas.openxmlformats.org/officeDocument/2006/relationships" xmlns:p="http://schemas.openxmlformats.org/presentationml/2006/main">
  <p:tag name="FLATTEN" val="true"/>
</p:tagLst>
</file>

<file path=ppt/tags/tag46.xml><?xml version="1.0" encoding="utf-8"?>
<p:tagLst xmlns:a="http://schemas.openxmlformats.org/drawingml/2006/main" xmlns:r="http://schemas.openxmlformats.org/officeDocument/2006/relationships" xmlns:p="http://schemas.openxmlformats.org/presentationml/2006/main">
  <p:tag name="FLATTEN" val="true"/>
</p:tagLst>
</file>

<file path=ppt/tags/tag47.xml><?xml version="1.0" encoding="utf-8"?>
<p:tagLst xmlns:a="http://schemas.openxmlformats.org/drawingml/2006/main" xmlns:r="http://schemas.openxmlformats.org/officeDocument/2006/relationships" xmlns:p="http://schemas.openxmlformats.org/presentationml/2006/main">
  <p:tag name="FLATTEN" val="true"/>
</p:tagLst>
</file>

<file path=ppt/tags/tag48.xml><?xml version="1.0" encoding="utf-8"?>
<p:tagLst xmlns:a="http://schemas.openxmlformats.org/drawingml/2006/main" xmlns:r="http://schemas.openxmlformats.org/officeDocument/2006/relationships" xmlns:p="http://schemas.openxmlformats.org/presentationml/2006/main">
  <p:tag name="FLATTEN" val="true"/>
</p:tagLst>
</file>

<file path=ppt/tags/tag49.xml><?xml version="1.0" encoding="utf-8"?>
<p:tagLst xmlns:a="http://schemas.openxmlformats.org/drawingml/2006/main" xmlns:r="http://schemas.openxmlformats.org/officeDocument/2006/relationships" xmlns:p="http://schemas.openxmlformats.org/presentationml/2006/main">
  <p:tag name="FLATTEN" val="true"/>
</p:tagLst>
</file>

<file path=ppt/tags/tag5.xml><?xml version="1.0" encoding="utf-8"?>
<p:tagLst xmlns:a="http://schemas.openxmlformats.org/drawingml/2006/main" xmlns:r="http://schemas.openxmlformats.org/officeDocument/2006/relationships" xmlns:p="http://schemas.openxmlformats.org/presentationml/2006/main">
  <p:tag name="FLATTEN" val="true"/>
</p:tagLst>
</file>

<file path=ppt/tags/tag50.xml><?xml version="1.0" encoding="utf-8"?>
<p:tagLst xmlns:a="http://schemas.openxmlformats.org/drawingml/2006/main" xmlns:r="http://schemas.openxmlformats.org/officeDocument/2006/relationships" xmlns:p="http://schemas.openxmlformats.org/presentationml/2006/main">
  <p:tag name="FLATTEN" val="true"/>
</p:tagLst>
</file>

<file path=ppt/tags/tag51.xml><?xml version="1.0" encoding="utf-8"?>
<p:tagLst xmlns:a="http://schemas.openxmlformats.org/drawingml/2006/main" xmlns:r="http://schemas.openxmlformats.org/officeDocument/2006/relationships" xmlns:p="http://schemas.openxmlformats.org/presentationml/2006/main">
  <p:tag name="FLATTEN" val="true"/>
</p:tagLst>
</file>

<file path=ppt/tags/tag52.xml><?xml version="1.0" encoding="utf-8"?>
<p:tagLst xmlns:a="http://schemas.openxmlformats.org/drawingml/2006/main" xmlns:r="http://schemas.openxmlformats.org/officeDocument/2006/relationships" xmlns:p="http://schemas.openxmlformats.org/presentationml/2006/main">
  <p:tag name="FLATTEN" val="true"/>
</p:tagLst>
</file>

<file path=ppt/tags/tag53.xml><?xml version="1.0" encoding="utf-8"?>
<p:tagLst xmlns:a="http://schemas.openxmlformats.org/drawingml/2006/main" xmlns:r="http://schemas.openxmlformats.org/officeDocument/2006/relationships" xmlns:p="http://schemas.openxmlformats.org/presentationml/2006/main">
  <p:tag name="FLATTEN" val="true"/>
</p:tagLst>
</file>

<file path=ppt/tags/tag54.xml><?xml version="1.0" encoding="utf-8"?>
<p:tagLst xmlns:a="http://schemas.openxmlformats.org/drawingml/2006/main" xmlns:r="http://schemas.openxmlformats.org/officeDocument/2006/relationships" xmlns:p="http://schemas.openxmlformats.org/presentationml/2006/main">
  <p:tag name="FLATTEN" val="true"/>
</p:tagLst>
</file>

<file path=ppt/tags/tag55.xml><?xml version="1.0" encoding="utf-8"?>
<p:tagLst xmlns:a="http://schemas.openxmlformats.org/drawingml/2006/main" xmlns:r="http://schemas.openxmlformats.org/officeDocument/2006/relationships" xmlns:p="http://schemas.openxmlformats.org/presentationml/2006/main">
  <p:tag name="FLATTEN" val="true"/>
</p:tagLst>
</file>

<file path=ppt/tags/tag56.xml><?xml version="1.0" encoding="utf-8"?>
<p:tagLst xmlns:a="http://schemas.openxmlformats.org/drawingml/2006/main" xmlns:r="http://schemas.openxmlformats.org/officeDocument/2006/relationships" xmlns:p="http://schemas.openxmlformats.org/presentationml/2006/main">
  <p:tag name="FLATTEN" val="true"/>
</p:tagLst>
</file>

<file path=ppt/tags/tag57.xml><?xml version="1.0" encoding="utf-8"?>
<p:tagLst xmlns:a="http://schemas.openxmlformats.org/drawingml/2006/main" xmlns:r="http://schemas.openxmlformats.org/officeDocument/2006/relationships" xmlns:p="http://schemas.openxmlformats.org/presentationml/2006/main">
  <p:tag name="FLATTEN" val="true"/>
</p:tagLst>
</file>

<file path=ppt/tags/tag58.xml><?xml version="1.0" encoding="utf-8"?>
<p:tagLst xmlns:a="http://schemas.openxmlformats.org/drawingml/2006/main" xmlns:r="http://schemas.openxmlformats.org/officeDocument/2006/relationships" xmlns:p="http://schemas.openxmlformats.org/presentationml/2006/main">
  <p:tag name="FLATTEN" val="true"/>
</p:tagLst>
</file>

<file path=ppt/tags/tag59.xml><?xml version="1.0" encoding="utf-8"?>
<p:tagLst xmlns:a="http://schemas.openxmlformats.org/drawingml/2006/main" xmlns:r="http://schemas.openxmlformats.org/officeDocument/2006/relationships" xmlns:p="http://schemas.openxmlformats.org/presentationml/2006/main">
  <p:tag name="FLATTEN" val="true"/>
</p:tagLst>
</file>

<file path=ppt/tags/tag6.xml><?xml version="1.0" encoding="utf-8"?>
<p:tagLst xmlns:a="http://schemas.openxmlformats.org/drawingml/2006/main" xmlns:r="http://schemas.openxmlformats.org/officeDocument/2006/relationships" xmlns:p="http://schemas.openxmlformats.org/presentationml/2006/main">
  <p:tag name="FLATTEN" val="true"/>
</p:tagLst>
</file>

<file path=ppt/tags/tag60.xml><?xml version="1.0" encoding="utf-8"?>
<p:tagLst xmlns:a="http://schemas.openxmlformats.org/drawingml/2006/main" xmlns:r="http://schemas.openxmlformats.org/officeDocument/2006/relationships" xmlns:p="http://schemas.openxmlformats.org/presentationml/2006/main">
  <p:tag name="FLATTEN" val="true"/>
</p:tagLst>
</file>

<file path=ppt/tags/tag61.xml><?xml version="1.0" encoding="utf-8"?>
<p:tagLst xmlns:a="http://schemas.openxmlformats.org/drawingml/2006/main" xmlns:r="http://schemas.openxmlformats.org/officeDocument/2006/relationships" xmlns:p="http://schemas.openxmlformats.org/presentationml/2006/main">
  <p:tag name="FLATTEN" val="true"/>
</p:tagLst>
</file>

<file path=ppt/tags/tag62.xml><?xml version="1.0" encoding="utf-8"?>
<p:tagLst xmlns:a="http://schemas.openxmlformats.org/drawingml/2006/main" xmlns:r="http://schemas.openxmlformats.org/officeDocument/2006/relationships" xmlns:p="http://schemas.openxmlformats.org/presentationml/2006/main">
  <p:tag name="FLATTEN" val="true"/>
</p:tagLst>
</file>

<file path=ppt/tags/tag63.xml><?xml version="1.0" encoding="utf-8"?>
<p:tagLst xmlns:a="http://schemas.openxmlformats.org/drawingml/2006/main" xmlns:r="http://schemas.openxmlformats.org/officeDocument/2006/relationships" xmlns:p="http://schemas.openxmlformats.org/presentationml/2006/main">
  <p:tag name="FLATTEN" val="true"/>
</p:tagLst>
</file>

<file path=ppt/tags/tag64.xml><?xml version="1.0" encoding="utf-8"?>
<p:tagLst xmlns:a="http://schemas.openxmlformats.org/drawingml/2006/main" xmlns:r="http://schemas.openxmlformats.org/officeDocument/2006/relationships" xmlns:p="http://schemas.openxmlformats.org/presentationml/2006/main">
  <p:tag name="FLATTEN" val="true"/>
</p:tagLst>
</file>

<file path=ppt/tags/tag65.xml><?xml version="1.0" encoding="utf-8"?>
<p:tagLst xmlns:a="http://schemas.openxmlformats.org/drawingml/2006/main" xmlns:r="http://schemas.openxmlformats.org/officeDocument/2006/relationships" xmlns:p="http://schemas.openxmlformats.org/presentationml/2006/main">
  <p:tag name="FLATTEN" val="true"/>
</p:tagLst>
</file>

<file path=ppt/tags/tag66.xml><?xml version="1.0" encoding="utf-8"?>
<p:tagLst xmlns:a="http://schemas.openxmlformats.org/drawingml/2006/main" xmlns:r="http://schemas.openxmlformats.org/officeDocument/2006/relationships" xmlns:p="http://schemas.openxmlformats.org/presentationml/2006/main">
  <p:tag name="FLATTEN" val="true"/>
</p:tagLst>
</file>

<file path=ppt/tags/tag67.xml><?xml version="1.0" encoding="utf-8"?>
<p:tagLst xmlns:a="http://schemas.openxmlformats.org/drawingml/2006/main" xmlns:r="http://schemas.openxmlformats.org/officeDocument/2006/relationships" xmlns:p="http://schemas.openxmlformats.org/presentationml/2006/main">
  <p:tag name="FLATTEN" val="true"/>
</p:tagLst>
</file>

<file path=ppt/tags/tag68.xml><?xml version="1.0" encoding="utf-8"?>
<p:tagLst xmlns:a="http://schemas.openxmlformats.org/drawingml/2006/main" xmlns:r="http://schemas.openxmlformats.org/officeDocument/2006/relationships" xmlns:p="http://schemas.openxmlformats.org/presentationml/2006/main">
  <p:tag name="FLATTEN" val="true"/>
</p:tagLst>
</file>

<file path=ppt/tags/tag69.xml><?xml version="1.0" encoding="utf-8"?>
<p:tagLst xmlns:a="http://schemas.openxmlformats.org/drawingml/2006/main" xmlns:r="http://schemas.openxmlformats.org/officeDocument/2006/relationships" xmlns:p="http://schemas.openxmlformats.org/presentationml/2006/main">
  <p:tag name="FLATTEN" val="true"/>
</p:tagLst>
</file>

<file path=ppt/tags/tag7.xml><?xml version="1.0" encoding="utf-8"?>
<p:tagLst xmlns:a="http://schemas.openxmlformats.org/drawingml/2006/main" xmlns:r="http://schemas.openxmlformats.org/officeDocument/2006/relationships" xmlns:p="http://schemas.openxmlformats.org/presentationml/2006/main">
  <p:tag name="FLATTEN" val="true"/>
</p:tagLst>
</file>

<file path=ppt/tags/tag70.xml><?xml version="1.0" encoding="utf-8"?>
<p:tagLst xmlns:a="http://schemas.openxmlformats.org/drawingml/2006/main" xmlns:r="http://schemas.openxmlformats.org/officeDocument/2006/relationships" xmlns:p="http://schemas.openxmlformats.org/presentationml/2006/main">
  <p:tag name="FLATTEN" val="true"/>
</p:tagLst>
</file>

<file path=ppt/tags/tag71.xml><?xml version="1.0" encoding="utf-8"?>
<p:tagLst xmlns:a="http://schemas.openxmlformats.org/drawingml/2006/main" xmlns:r="http://schemas.openxmlformats.org/officeDocument/2006/relationships" xmlns:p="http://schemas.openxmlformats.org/presentationml/2006/main">
  <p:tag name="FLATTEN" val="true"/>
</p:tagLst>
</file>

<file path=ppt/tags/tag72.xml><?xml version="1.0" encoding="utf-8"?>
<p:tagLst xmlns:a="http://schemas.openxmlformats.org/drawingml/2006/main" xmlns:r="http://schemas.openxmlformats.org/officeDocument/2006/relationships" xmlns:p="http://schemas.openxmlformats.org/presentationml/2006/main">
  <p:tag name="FLATTEN" val="true"/>
</p:tagLst>
</file>

<file path=ppt/tags/tag73.xml><?xml version="1.0" encoding="utf-8"?>
<p:tagLst xmlns:a="http://schemas.openxmlformats.org/drawingml/2006/main" xmlns:r="http://schemas.openxmlformats.org/officeDocument/2006/relationships" xmlns:p="http://schemas.openxmlformats.org/presentationml/2006/main">
  <p:tag name="FLATTEN" val="true"/>
</p:tagLst>
</file>

<file path=ppt/tags/tag74.xml><?xml version="1.0" encoding="utf-8"?>
<p:tagLst xmlns:a="http://schemas.openxmlformats.org/drawingml/2006/main" xmlns:r="http://schemas.openxmlformats.org/officeDocument/2006/relationships" xmlns:p="http://schemas.openxmlformats.org/presentationml/2006/main">
  <p:tag name="FLATTEN" val="true"/>
</p:tagLst>
</file>

<file path=ppt/tags/tag75.xml><?xml version="1.0" encoding="utf-8"?>
<p:tagLst xmlns:a="http://schemas.openxmlformats.org/drawingml/2006/main" xmlns:r="http://schemas.openxmlformats.org/officeDocument/2006/relationships" xmlns:p="http://schemas.openxmlformats.org/presentationml/2006/main">
  <p:tag name="FLATTEN" val="true"/>
</p:tagLst>
</file>

<file path=ppt/tags/tag76.xml><?xml version="1.0" encoding="utf-8"?>
<p:tagLst xmlns:a="http://schemas.openxmlformats.org/drawingml/2006/main" xmlns:r="http://schemas.openxmlformats.org/officeDocument/2006/relationships" xmlns:p="http://schemas.openxmlformats.org/presentationml/2006/main">
  <p:tag name="FLATTEN" val="true"/>
</p:tagLst>
</file>

<file path=ppt/tags/tag77.xml><?xml version="1.0" encoding="utf-8"?>
<p:tagLst xmlns:a="http://schemas.openxmlformats.org/drawingml/2006/main" xmlns:r="http://schemas.openxmlformats.org/officeDocument/2006/relationships" xmlns:p="http://schemas.openxmlformats.org/presentationml/2006/main">
  <p:tag name="FLATTEN" val="true"/>
</p:tagLst>
</file>

<file path=ppt/tags/tag78.xml><?xml version="1.0" encoding="utf-8"?>
<p:tagLst xmlns:a="http://schemas.openxmlformats.org/drawingml/2006/main" xmlns:r="http://schemas.openxmlformats.org/officeDocument/2006/relationships" xmlns:p="http://schemas.openxmlformats.org/presentationml/2006/main">
  <p:tag name="FLATTEN" val="true"/>
</p:tagLst>
</file>

<file path=ppt/tags/tag79.xml><?xml version="1.0" encoding="utf-8"?>
<p:tagLst xmlns:a="http://schemas.openxmlformats.org/drawingml/2006/main" xmlns:r="http://schemas.openxmlformats.org/officeDocument/2006/relationships" xmlns:p="http://schemas.openxmlformats.org/presentationml/2006/main">
  <p:tag name="FLATTEN" val="true"/>
</p:tagLst>
</file>

<file path=ppt/tags/tag8.xml><?xml version="1.0" encoding="utf-8"?>
<p:tagLst xmlns:a="http://schemas.openxmlformats.org/drawingml/2006/main" xmlns:r="http://schemas.openxmlformats.org/officeDocument/2006/relationships" xmlns:p="http://schemas.openxmlformats.org/presentationml/2006/main">
  <p:tag name="FLATTEN" val="true"/>
</p:tagLst>
</file>

<file path=ppt/tags/tag80.xml><?xml version="1.0" encoding="utf-8"?>
<p:tagLst xmlns:a="http://schemas.openxmlformats.org/drawingml/2006/main" xmlns:r="http://schemas.openxmlformats.org/officeDocument/2006/relationships" xmlns:p="http://schemas.openxmlformats.org/presentationml/2006/main">
  <p:tag name="FLATTEN" val="true"/>
</p:tagLst>
</file>

<file path=ppt/tags/tag81.xml><?xml version="1.0" encoding="utf-8"?>
<p:tagLst xmlns:a="http://schemas.openxmlformats.org/drawingml/2006/main" xmlns:r="http://schemas.openxmlformats.org/officeDocument/2006/relationships" xmlns:p="http://schemas.openxmlformats.org/presentationml/2006/main">
  <p:tag name="FLATTEN" val="true"/>
</p:tagLst>
</file>

<file path=ppt/tags/tag82.xml><?xml version="1.0" encoding="utf-8"?>
<p:tagLst xmlns:a="http://schemas.openxmlformats.org/drawingml/2006/main" xmlns:r="http://schemas.openxmlformats.org/officeDocument/2006/relationships" xmlns:p="http://schemas.openxmlformats.org/presentationml/2006/main">
  <p:tag name="FLATTEN" val="true"/>
</p:tagLst>
</file>

<file path=ppt/tags/tag83.xml><?xml version="1.0" encoding="utf-8"?>
<p:tagLst xmlns:a="http://schemas.openxmlformats.org/drawingml/2006/main" xmlns:r="http://schemas.openxmlformats.org/officeDocument/2006/relationships" xmlns:p="http://schemas.openxmlformats.org/presentationml/2006/main">
  <p:tag name="FLATTEN" val="true"/>
</p:tagLst>
</file>

<file path=ppt/tags/tag84.xml><?xml version="1.0" encoding="utf-8"?>
<p:tagLst xmlns:a="http://schemas.openxmlformats.org/drawingml/2006/main" xmlns:r="http://schemas.openxmlformats.org/officeDocument/2006/relationships" xmlns:p="http://schemas.openxmlformats.org/presentationml/2006/main">
  <p:tag name="FLATTEN" val="true"/>
</p:tagLst>
</file>

<file path=ppt/tags/tag85.xml><?xml version="1.0" encoding="utf-8"?>
<p:tagLst xmlns:a="http://schemas.openxmlformats.org/drawingml/2006/main" xmlns:r="http://schemas.openxmlformats.org/officeDocument/2006/relationships" xmlns:p="http://schemas.openxmlformats.org/presentationml/2006/main">
  <p:tag name="FLATTEN" val="true"/>
</p:tagLst>
</file>

<file path=ppt/tags/tag86.xml><?xml version="1.0" encoding="utf-8"?>
<p:tagLst xmlns:a="http://schemas.openxmlformats.org/drawingml/2006/main" xmlns:r="http://schemas.openxmlformats.org/officeDocument/2006/relationships" xmlns:p="http://schemas.openxmlformats.org/presentationml/2006/main">
  <p:tag name="FLATTEN" val="true"/>
</p:tagLst>
</file>

<file path=ppt/tags/tag87.xml><?xml version="1.0" encoding="utf-8"?>
<p:tagLst xmlns:a="http://schemas.openxmlformats.org/drawingml/2006/main" xmlns:r="http://schemas.openxmlformats.org/officeDocument/2006/relationships" xmlns:p="http://schemas.openxmlformats.org/presentationml/2006/main">
  <p:tag name="FLATTEN" val="true"/>
</p:tagLst>
</file>

<file path=ppt/tags/tag9.xml><?xml version="1.0" encoding="utf-8"?>
<p:tagLst xmlns:a="http://schemas.openxmlformats.org/drawingml/2006/main" xmlns:r="http://schemas.openxmlformats.org/officeDocument/2006/relationships" xmlns:p="http://schemas.openxmlformats.org/presentationml/2006/main">
  <p:tag name="FLATTEN" val="tru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8814</TotalTime>
  <Words>2512</Words>
  <Application>Microsoft Office PowerPoint</Application>
  <PresentationFormat>On-screen Show (4:3)</PresentationFormat>
  <Paragraphs>224</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Cosmic Dust</vt:lpstr>
      <vt:lpstr>APLPapaTroll</vt:lpstr>
      <vt:lpstr>Calibri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Szima</dc:creator>
  <cp:lastModifiedBy>Ashley Szima</cp:lastModifiedBy>
  <cp:revision>28</cp:revision>
  <dcterms:created xsi:type="dcterms:W3CDTF">2025-11-04T20:58:35Z</dcterms:created>
  <dcterms:modified xsi:type="dcterms:W3CDTF">2025-11-19T22:13:45Z</dcterms:modified>
</cp:coreProperties>
</file>